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319" r:id="rId2"/>
    <p:sldId id="324" r:id="rId3"/>
    <p:sldId id="326" r:id="rId4"/>
    <p:sldId id="330" r:id="rId5"/>
    <p:sldId id="327" r:id="rId6"/>
    <p:sldId id="351" r:id="rId7"/>
    <p:sldId id="361" r:id="rId8"/>
    <p:sldId id="334" r:id="rId9"/>
    <p:sldId id="355" r:id="rId10"/>
    <p:sldId id="356" r:id="rId11"/>
    <p:sldId id="357" r:id="rId12"/>
    <p:sldId id="358" r:id="rId13"/>
    <p:sldId id="362" r:id="rId14"/>
    <p:sldId id="360" r:id="rId15"/>
    <p:sldId id="363" r:id="rId16"/>
    <p:sldId id="349" r:id="rId17"/>
    <p:sldId id="364" r:id="rId18"/>
    <p:sldId id="328" r:id="rId19"/>
    <p:sldId id="333" r:id="rId20"/>
    <p:sldId id="352" r:id="rId21"/>
    <p:sldId id="350" r:id="rId22"/>
    <p:sldId id="365" r:id="rId23"/>
    <p:sldId id="368" r:id="rId24"/>
    <p:sldId id="371" r:id="rId25"/>
    <p:sldId id="369" r:id="rId26"/>
    <p:sldId id="370" r:id="rId27"/>
    <p:sldId id="366" r:id="rId28"/>
    <p:sldId id="348" r:id="rId29"/>
    <p:sldId id="347" r:id="rId30"/>
    <p:sldId id="331" r:id="rId31"/>
    <p:sldId id="329" r:id="rId32"/>
    <p:sldId id="332" r:id="rId33"/>
    <p:sldId id="353" r:id="rId34"/>
    <p:sldId id="338" r:id="rId35"/>
    <p:sldId id="341" r:id="rId36"/>
    <p:sldId id="342" r:id="rId37"/>
    <p:sldId id="354" r:id="rId38"/>
    <p:sldId id="36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5898"/>
    <a:srgbClr val="AFBDD4"/>
    <a:srgbClr val="6D84B4"/>
    <a:srgbClr val="97A8C8"/>
    <a:srgbClr val="428BCA"/>
    <a:srgbClr val="D8DFEB"/>
    <a:srgbClr val="FF7C80"/>
    <a:srgbClr val="FF9999"/>
    <a:srgbClr val="FFCC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42" autoAdjust="0"/>
    <p:restoredTop sz="88320" autoAdjust="0"/>
  </p:normalViewPr>
  <p:slideViewPr>
    <p:cSldViewPr snapToGrid="0" snapToObjects="1">
      <p:cViewPr varScale="1">
        <p:scale>
          <a:sx n="81" d="100"/>
          <a:sy n="81" d="100"/>
        </p:scale>
        <p:origin x="276" y="72"/>
      </p:cViewPr>
      <p:guideLst/>
    </p:cSldViewPr>
  </p:slideViewPr>
  <p:outlineViewPr>
    <p:cViewPr>
      <p:scale>
        <a:sx n="33" d="100"/>
        <a:sy n="33" d="100"/>
      </p:scale>
      <p:origin x="0" y="-85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0EDC5C-8B94-4440-B1D7-5EE84BC1B6A3}"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87ED11F8-2525-9F43-858F-703717FAE382}">
      <dgm:prSet phldrT="[Text]" custT="1"/>
      <dgm:spPr>
        <a:solidFill>
          <a:srgbClr val="3A5898"/>
        </a:solidFill>
      </dgm:spPr>
      <dgm:t>
        <a:bodyPr/>
        <a:lstStyle/>
        <a:p>
          <a:r>
            <a:rPr lang="en-US" sz="2000" b="1" u="none" dirty="0">
              <a:latin typeface="Helvetica Neue" charset="0"/>
              <a:ea typeface="Helvetica Neue" charset="0"/>
              <a:cs typeface="Helvetica Neue" charset="0"/>
            </a:rPr>
            <a:t>SITUATION</a:t>
          </a:r>
        </a:p>
      </dgm:t>
    </dgm:pt>
    <dgm:pt modelId="{255180C1-A584-E648-87A1-DC0B36A48DC5}" type="parTrans" cxnId="{E02C4EAC-913A-4C49-8695-D0B8C7F7F966}">
      <dgm:prSet/>
      <dgm:spPr/>
      <dgm:t>
        <a:bodyPr/>
        <a:lstStyle/>
        <a:p>
          <a:endParaRPr lang="en-US">
            <a:latin typeface="Helvetica Neue" charset="0"/>
            <a:ea typeface="Helvetica Neue" charset="0"/>
            <a:cs typeface="Helvetica Neue" charset="0"/>
          </a:endParaRPr>
        </a:p>
      </dgm:t>
    </dgm:pt>
    <dgm:pt modelId="{B746779F-385B-7E44-AFFE-9D000673855D}" type="sibTrans" cxnId="{E02C4EAC-913A-4C49-8695-D0B8C7F7F966}">
      <dgm:prSet/>
      <dgm:spPr/>
      <dgm:t>
        <a:bodyPr/>
        <a:lstStyle/>
        <a:p>
          <a:endParaRPr lang="en-US">
            <a:latin typeface="Helvetica Neue" charset="0"/>
            <a:ea typeface="Helvetica Neue" charset="0"/>
            <a:cs typeface="Helvetica Neue" charset="0"/>
          </a:endParaRPr>
        </a:p>
      </dgm:t>
    </dgm:pt>
    <dgm:pt modelId="{2D71E1BA-423C-2F46-97E3-98844FC48AF4}">
      <dgm:prSet phldrT="[Text]" custT="1"/>
      <dgm:spPr/>
      <dgm:t>
        <a:bodyPr/>
        <a:lstStyle/>
        <a:p>
          <a:pPr>
            <a:buNone/>
          </a:pPr>
          <a:r>
            <a:rPr lang="en-US" sz="1800" b="0" dirty="0">
              <a:latin typeface="Helvetica Neue" charset="0"/>
              <a:ea typeface="Helvetica Neue" charset="0"/>
              <a:cs typeface="Helvetica Neue" charset="0"/>
            </a:rPr>
            <a:t>Investigate Los Angeles 311 call center data to draw insights to enable more effective use of services and resources</a:t>
          </a:r>
        </a:p>
      </dgm:t>
    </dgm:pt>
    <dgm:pt modelId="{958F85A1-7D2A-0848-BF4A-F2D1D2179262}" type="parTrans" cxnId="{0BBD8032-5752-2046-BA10-59FE783BB164}">
      <dgm:prSet/>
      <dgm:spPr/>
      <dgm:t>
        <a:bodyPr/>
        <a:lstStyle/>
        <a:p>
          <a:endParaRPr lang="en-US">
            <a:latin typeface="Helvetica Neue" charset="0"/>
            <a:ea typeface="Helvetica Neue" charset="0"/>
            <a:cs typeface="Helvetica Neue" charset="0"/>
          </a:endParaRPr>
        </a:p>
      </dgm:t>
    </dgm:pt>
    <dgm:pt modelId="{065586B1-CF76-8E42-BAC3-AADF044C85AB}" type="sibTrans" cxnId="{0BBD8032-5752-2046-BA10-59FE783BB164}">
      <dgm:prSet/>
      <dgm:spPr/>
      <dgm:t>
        <a:bodyPr/>
        <a:lstStyle/>
        <a:p>
          <a:endParaRPr lang="en-US">
            <a:latin typeface="Helvetica Neue" charset="0"/>
            <a:ea typeface="Helvetica Neue" charset="0"/>
            <a:cs typeface="Helvetica Neue" charset="0"/>
          </a:endParaRPr>
        </a:p>
      </dgm:t>
    </dgm:pt>
    <dgm:pt modelId="{73E8F510-8479-924C-8A53-832CFACE6346}">
      <dgm:prSet phldrT="[Text]" custT="1"/>
      <dgm:spPr>
        <a:solidFill>
          <a:srgbClr val="3A5898"/>
        </a:solidFill>
      </dgm:spPr>
      <dgm:t>
        <a:bodyPr/>
        <a:lstStyle/>
        <a:p>
          <a:r>
            <a:rPr lang="en-US" sz="2000" b="1" dirty="0">
              <a:latin typeface="Helvetica Neue" charset="0"/>
              <a:ea typeface="Helvetica Neue" charset="0"/>
              <a:cs typeface="Helvetica Neue" charset="0"/>
            </a:rPr>
            <a:t>KEY QUESTIONS</a:t>
          </a:r>
        </a:p>
      </dgm:t>
    </dgm:pt>
    <dgm:pt modelId="{1BC46427-1D5C-7842-AF22-9884AF4E9B58}" type="parTrans" cxnId="{84B1E5DD-A90A-0749-9430-CFEC77587819}">
      <dgm:prSet/>
      <dgm:spPr/>
      <dgm:t>
        <a:bodyPr/>
        <a:lstStyle/>
        <a:p>
          <a:endParaRPr lang="en-US">
            <a:latin typeface="Helvetica Neue" charset="0"/>
            <a:ea typeface="Helvetica Neue" charset="0"/>
            <a:cs typeface="Helvetica Neue" charset="0"/>
          </a:endParaRPr>
        </a:p>
      </dgm:t>
    </dgm:pt>
    <dgm:pt modelId="{8E81C802-A90F-0F4F-8859-D1812DE504C6}" type="sibTrans" cxnId="{84B1E5DD-A90A-0749-9430-CFEC77587819}">
      <dgm:prSet/>
      <dgm:spPr/>
      <dgm:t>
        <a:bodyPr/>
        <a:lstStyle/>
        <a:p>
          <a:endParaRPr lang="en-US">
            <a:latin typeface="Helvetica Neue" charset="0"/>
            <a:ea typeface="Helvetica Neue" charset="0"/>
            <a:cs typeface="Helvetica Neue" charset="0"/>
          </a:endParaRPr>
        </a:p>
      </dgm:t>
    </dgm:pt>
    <dgm:pt modelId="{63093DE4-C26D-D64C-9BDA-8E6627A19272}">
      <dgm:prSet phldrT="[Text]" custT="1"/>
      <dgm:spPr/>
      <dgm:t>
        <a:bodyPr/>
        <a:lstStyle/>
        <a:p>
          <a:pPr>
            <a:buFont typeface="Arial" panose="020B0604020202020204" pitchFamily="34" charset="0"/>
            <a:buNone/>
          </a:pPr>
          <a:r>
            <a:rPr lang="en-US" sz="1600" dirty="0">
              <a:latin typeface="Helvetica Neue" charset="0"/>
            </a:rPr>
            <a:t>What do service requests tell us about the different neighborhoods in Los Angeles?</a:t>
          </a:r>
          <a:endParaRPr lang="en-US" sz="1600" dirty="0">
            <a:latin typeface="Helvetica Neue" charset="0"/>
            <a:ea typeface="Helvetica Neue" charset="0"/>
            <a:cs typeface="Helvetica Neue" charset="0"/>
          </a:endParaRPr>
        </a:p>
      </dgm:t>
    </dgm:pt>
    <dgm:pt modelId="{2885AF19-A69E-1D4C-B5CB-B7CE28315CDB}" type="parTrans" cxnId="{D4389FA5-BB27-9741-B480-4C49389E8C6B}">
      <dgm:prSet/>
      <dgm:spPr/>
      <dgm:t>
        <a:bodyPr/>
        <a:lstStyle/>
        <a:p>
          <a:endParaRPr lang="en-US">
            <a:latin typeface="Helvetica Neue" charset="0"/>
            <a:ea typeface="Helvetica Neue" charset="0"/>
            <a:cs typeface="Helvetica Neue" charset="0"/>
          </a:endParaRPr>
        </a:p>
      </dgm:t>
    </dgm:pt>
    <dgm:pt modelId="{60ACA4F4-90B4-854E-A623-AFC2180CEAA6}" type="sibTrans" cxnId="{D4389FA5-BB27-9741-B480-4C49389E8C6B}">
      <dgm:prSet/>
      <dgm:spPr/>
      <dgm:t>
        <a:bodyPr/>
        <a:lstStyle/>
        <a:p>
          <a:endParaRPr lang="en-US">
            <a:latin typeface="Helvetica Neue" charset="0"/>
            <a:ea typeface="Helvetica Neue" charset="0"/>
            <a:cs typeface="Helvetica Neue" charset="0"/>
          </a:endParaRPr>
        </a:p>
      </dgm:t>
    </dgm:pt>
    <dgm:pt modelId="{E8D44536-8254-DC4D-AA51-168B81BDAA7F}">
      <dgm:prSet phldrT="[Text]" custT="1"/>
      <dgm:spPr/>
      <dgm:t>
        <a:bodyPr/>
        <a:lstStyle/>
        <a:p>
          <a:pPr>
            <a:buNone/>
          </a:pPr>
          <a:r>
            <a:rPr lang="en-US" sz="1800" dirty="0">
              <a:latin typeface="Helvetica Neue" charset="0"/>
              <a:ea typeface="Helvetica Neue" charset="0"/>
              <a:cs typeface="Helvetica Neue" charset="0"/>
            </a:rPr>
            <a:t>Increase robustness of analytics on existing data</a:t>
          </a:r>
        </a:p>
      </dgm:t>
    </dgm:pt>
    <dgm:pt modelId="{56CFE851-5628-7945-8E8F-B8A2F8C98380}" type="parTrans" cxnId="{8AD0D398-7F65-974E-93DE-2A501F870756}">
      <dgm:prSet/>
      <dgm:spPr/>
      <dgm:t>
        <a:bodyPr/>
        <a:lstStyle/>
        <a:p>
          <a:endParaRPr lang="en-US">
            <a:latin typeface="Helvetica Neue" charset="0"/>
            <a:ea typeface="Helvetica Neue" charset="0"/>
            <a:cs typeface="Helvetica Neue" charset="0"/>
          </a:endParaRPr>
        </a:p>
      </dgm:t>
    </dgm:pt>
    <dgm:pt modelId="{1976235E-AA3A-144D-8A87-AF9E275A70DC}" type="sibTrans" cxnId="{8AD0D398-7F65-974E-93DE-2A501F870756}">
      <dgm:prSet/>
      <dgm:spPr/>
      <dgm:t>
        <a:bodyPr/>
        <a:lstStyle/>
        <a:p>
          <a:endParaRPr lang="en-US">
            <a:latin typeface="Helvetica Neue" charset="0"/>
            <a:ea typeface="Helvetica Neue" charset="0"/>
            <a:cs typeface="Helvetica Neue" charset="0"/>
          </a:endParaRPr>
        </a:p>
      </dgm:t>
    </dgm:pt>
    <dgm:pt modelId="{D14E24DA-F254-4251-9B1F-91B99A7477FD}">
      <dgm:prSet phldrT="[Text]" custT="1"/>
      <dgm:spPr>
        <a:solidFill>
          <a:srgbClr val="3A5898"/>
        </a:solidFill>
      </dgm:spPr>
      <dgm:t>
        <a:bodyPr/>
        <a:lstStyle/>
        <a:p>
          <a:r>
            <a:rPr lang="en-US" sz="2000" b="1" dirty="0">
              <a:latin typeface="Helvetica Neue" charset="0"/>
              <a:ea typeface="Helvetica Neue" charset="0"/>
              <a:cs typeface="Helvetica Neue" charset="0"/>
            </a:rPr>
            <a:t>CONCLUSIONS</a:t>
          </a:r>
        </a:p>
      </dgm:t>
    </dgm:pt>
    <dgm:pt modelId="{3E5C6BD9-96B1-4CEA-AE65-6303C078B918}" type="parTrans" cxnId="{49B82574-9C9E-46A9-B271-898D3EF7BA55}">
      <dgm:prSet/>
      <dgm:spPr/>
      <dgm:t>
        <a:bodyPr/>
        <a:lstStyle/>
        <a:p>
          <a:endParaRPr lang="en-US"/>
        </a:p>
      </dgm:t>
    </dgm:pt>
    <dgm:pt modelId="{360A95BC-301C-47DE-A8D7-051BFBFD0F4A}" type="sibTrans" cxnId="{49B82574-9C9E-46A9-B271-898D3EF7BA55}">
      <dgm:prSet/>
      <dgm:spPr/>
      <dgm:t>
        <a:bodyPr/>
        <a:lstStyle/>
        <a:p>
          <a:endParaRPr lang="en-US"/>
        </a:p>
      </dgm:t>
    </dgm:pt>
    <dgm:pt modelId="{FA6E862E-8F6D-4EC1-B10B-9EAAF44874E8}">
      <dgm:prSet phldrT="[Text]" custT="1"/>
      <dgm:spPr>
        <a:solidFill>
          <a:srgbClr val="3A5898"/>
        </a:solidFill>
      </dgm:spPr>
      <dgm:t>
        <a:bodyPr/>
        <a:lstStyle/>
        <a:p>
          <a:r>
            <a:rPr lang="en-US" sz="2000" b="1" dirty="0">
              <a:latin typeface="Helvetica Neue" charset="0"/>
              <a:ea typeface="Helvetica Neue" charset="0"/>
              <a:cs typeface="Helvetica Neue" charset="0"/>
            </a:rPr>
            <a:t>CONSIDERATIONS</a:t>
          </a:r>
        </a:p>
      </dgm:t>
    </dgm:pt>
    <dgm:pt modelId="{266DE00E-A02A-448C-9691-356BA8471837}" type="parTrans" cxnId="{3FD9B5EC-62AF-4916-B0EB-6961830B5E3E}">
      <dgm:prSet/>
      <dgm:spPr/>
      <dgm:t>
        <a:bodyPr/>
        <a:lstStyle/>
        <a:p>
          <a:endParaRPr lang="en-US"/>
        </a:p>
      </dgm:t>
    </dgm:pt>
    <dgm:pt modelId="{AE5C214B-BB83-44A4-A549-504FF6A1DC30}" type="sibTrans" cxnId="{3FD9B5EC-62AF-4916-B0EB-6961830B5E3E}">
      <dgm:prSet/>
      <dgm:spPr/>
      <dgm:t>
        <a:bodyPr/>
        <a:lstStyle/>
        <a:p>
          <a:endParaRPr lang="en-US"/>
        </a:p>
      </dgm:t>
    </dgm:pt>
    <dgm:pt modelId="{B371210E-FE34-4C29-8C81-04304E5AD201}">
      <dgm:prSet phldrT="[Text]" custT="1"/>
      <dgm:spPr>
        <a:solidFill>
          <a:schemeClr val="accent5">
            <a:lumMod val="20000"/>
            <a:lumOff val="80000"/>
          </a:schemeClr>
        </a:solidFill>
      </dgm:spPr>
      <dgm:t>
        <a:bodyPr/>
        <a:lstStyle/>
        <a:p>
          <a:pPr>
            <a:buNone/>
          </a:pPr>
          <a:r>
            <a:rPr lang="en-US" sz="1800" b="0" dirty="0">
              <a:latin typeface="Helvetica Neue" charset="0"/>
              <a:ea typeface="Helvetica Neue" charset="0"/>
              <a:cs typeface="Helvetica Neue" charset="0"/>
            </a:rPr>
            <a:t>Geographic: concentration of calls in several locations such as DTLA</a:t>
          </a:r>
        </a:p>
      </dgm:t>
    </dgm:pt>
    <dgm:pt modelId="{04AA0097-34BD-412C-A23B-377328F3B82C}" type="parTrans" cxnId="{FBD120A7-9F82-45B4-848C-372CFDD9C655}">
      <dgm:prSet/>
      <dgm:spPr/>
      <dgm:t>
        <a:bodyPr/>
        <a:lstStyle/>
        <a:p>
          <a:endParaRPr lang="en-US"/>
        </a:p>
      </dgm:t>
    </dgm:pt>
    <dgm:pt modelId="{1FAEE91A-4222-4CFB-A997-A93DB2D62A9B}" type="sibTrans" cxnId="{FBD120A7-9F82-45B4-848C-372CFDD9C655}">
      <dgm:prSet/>
      <dgm:spPr/>
      <dgm:t>
        <a:bodyPr/>
        <a:lstStyle/>
        <a:p>
          <a:endParaRPr lang="en-US"/>
        </a:p>
      </dgm:t>
    </dgm:pt>
    <dgm:pt modelId="{390507D0-2D2E-4A43-A76A-5209708080D0}">
      <dgm:prSet custT="1"/>
      <dgm:spPr/>
      <dgm:t>
        <a:bodyPr/>
        <a:lstStyle/>
        <a:p>
          <a:pPr>
            <a:buFont typeface="Arial" panose="020B0604020202020204" pitchFamily="34" charset="0"/>
            <a:buNone/>
          </a:pPr>
          <a:r>
            <a:rPr lang="en-US" sz="1600" dirty="0">
              <a:latin typeface="Helvetica Neue" charset="0"/>
            </a:rPr>
            <a:t>How can we use these characteristics to better serve the city’s inhabitants?</a:t>
          </a:r>
        </a:p>
      </dgm:t>
    </dgm:pt>
    <dgm:pt modelId="{14127CEE-AE95-46D6-A8F1-AF17560D4CD6}" type="parTrans" cxnId="{DE820E09-0298-4931-90AB-04E1E240D17A}">
      <dgm:prSet/>
      <dgm:spPr/>
      <dgm:t>
        <a:bodyPr/>
        <a:lstStyle/>
        <a:p>
          <a:endParaRPr lang="en-US"/>
        </a:p>
      </dgm:t>
    </dgm:pt>
    <dgm:pt modelId="{E69E8BE0-5BC6-458A-BB70-44D15CF818D5}" type="sibTrans" cxnId="{DE820E09-0298-4931-90AB-04E1E240D17A}">
      <dgm:prSet/>
      <dgm:spPr/>
      <dgm:t>
        <a:bodyPr/>
        <a:lstStyle/>
        <a:p>
          <a:endParaRPr lang="en-US"/>
        </a:p>
      </dgm:t>
    </dgm:pt>
    <dgm:pt modelId="{E478701F-C926-4B1C-98B1-A4CA2198B88E}">
      <dgm:prSet custT="1"/>
      <dgm:spPr/>
      <dgm:t>
        <a:bodyPr/>
        <a:lstStyle/>
        <a:p>
          <a:pPr>
            <a:buFont typeface="Arial" panose="020B0604020202020204" pitchFamily="34" charset="0"/>
            <a:buNone/>
          </a:pPr>
          <a:r>
            <a:rPr lang="en-US" sz="1600" dirty="0">
              <a:latin typeface="Helvetica Neue" charset="0"/>
            </a:rPr>
            <a:t>How can we use the analysis of this data to make public services more proactive and responsive?</a:t>
          </a:r>
        </a:p>
      </dgm:t>
    </dgm:pt>
    <dgm:pt modelId="{8D5BA1D7-B21F-4119-AFC6-3D3FE9722C24}" type="parTrans" cxnId="{26CF7C96-F8E9-49D1-8340-5CC1FB0C3EA6}">
      <dgm:prSet/>
      <dgm:spPr/>
      <dgm:t>
        <a:bodyPr/>
        <a:lstStyle/>
        <a:p>
          <a:endParaRPr lang="en-US"/>
        </a:p>
      </dgm:t>
    </dgm:pt>
    <dgm:pt modelId="{71F17A3B-505C-488E-85D2-F286E2B40F8A}" type="sibTrans" cxnId="{26CF7C96-F8E9-49D1-8340-5CC1FB0C3EA6}">
      <dgm:prSet/>
      <dgm:spPr/>
      <dgm:t>
        <a:bodyPr/>
        <a:lstStyle/>
        <a:p>
          <a:endParaRPr lang="en-US"/>
        </a:p>
      </dgm:t>
    </dgm:pt>
    <dgm:pt modelId="{2A727BAE-6015-4056-A80D-2D256D149C52}">
      <dgm:prSet phldrT="[Text]" custT="1"/>
      <dgm:spPr>
        <a:solidFill>
          <a:schemeClr val="accent5">
            <a:lumMod val="20000"/>
            <a:lumOff val="80000"/>
          </a:schemeClr>
        </a:solidFill>
      </dgm:spPr>
      <dgm:t>
        <a:bodyPr/>
        <a:lstStyle/>
        <a:p>
          <a:pPr>
            <a:buNone/>
          </a:pPr>
          <a:r>
            <a:rPr lang="en-US" sz="1800" b="0" dirty="0">
              <a:latin typeface="Helvetica Neue" charset="0"/>
              <a:ea typeface="Helvetica Neue" charset="0"/>
              <a:cs typeface="Helvetica Neue" charset="0"/>
            </a:rPr>
            <a:t>Time: High concentration on Monday morning</a:t>
          </a:r>
        </a:p>
      </dgm:t>
    </dgm:pt>
    <dgm:pt modelId="{F5997204-76F5-4C70-82E5-1A0834C5341F}" type="parTrans" cxnId="{685F0951-987A-47D1-9D0E-88786B4CF353}">
      <dgm:prSet/>
      <dgm:spPr/>
      <dgm:t>
        <a:bodyPr/>
        <a:lstStyle/>
        <a:p>
          <a:endParaRPr lang="en-US"/>
        </a:p>
      </dgm:t>
    </dgm:pt>
    <dgm:pt modelId="{D7BDEA5C-ED43-4D75-A72F-8C2B2B8522FC}" type="sibTrans" cxnId="{685F0951-987A-47D1-9D0E-88786B4CF353}">
      <dgm:prSet/>
      <dgm:spPr/>
      <dgm:t>
        <a:bodyPr/>
        <a:lstStyle/>
        <a:p>
          <a:endParaRPr lang="en-US"/>
        </a:p>
      </dgm:t>
    </dgm:pt>
    <dgm:pt modelId="{DC405C83-42F9-442A-B1B4-436358680E65}">
      <dgm:prSet phldrT="[Text]" custT="1"/>
      <dgm:spPr>
        <a:solidFill>
          <a:schemeClr val="accent5">
            <a:lumMod val="20000"/>
            <a:lumOff val="80000"/>
          </a:schemeClr>
        </a:solidFill>
      </dgm:spPr>
      <dgm:t>
        <a:bodyPr/>
        <a:lstStyle/>
        <a:p>
          <a:pPr>
            <a:buNone/>
          </a:pPr>
          <a:r>
            <a:rPr lang="en-US" sz="1800" b="0" dirty="0">
              <a:latin typeface="Helvetica Neue" charset="0"/>
              <a:ea typeface="Helvetica Neue" charset="0"/>
              <a:cs typeface="Helvetica Neue" charset="0"/>
            </a:rPr>
            <a:t>Demographics: Pattern of largest band of callers</a:t>
          </a:r>
        </a:p>
      </dgm:t>
    </dgm:pt>
    <dgm:pt modelId="{65044BD6-3D76-4C11-97FD-744B457CFA21}" type="parTrans" cxnId="{F2D2A63F-332D-4E75-B351-186CA2863644}">
      <dgm:prSet/>
      <dgm:spPr/>
      <dgm:t>
        <a:bodyPr/>
        <a:lstStyle/>
        <a:p>
          <a:endParaRPr lang="en-US"/>
        </a:p>
      </dgm:t>
    </dgm:pt>
    <dgm:pt modelId="{29FD8F51-BF66-4569-8E22-77B5AC86C672}" type="sibTrans" cxnId="{F2D2A63F-332D-4E75-B351-186CA2863644}">
      <dgm:prSet/>
      <dgm:spPr/>
      <dgm:t>
        <a:bodyPr/>
        <a:lstStyle/>
        <a:p>
          <a:endParaRPr lang="en-US"/>
        </a:p>
      </dgm:t>
    </dgm:pt>
    <dgm:pt modelId="{4000044A-EB8E-4824-968A-D02E3DB91E51}">
      <dgm:prSet phldrT="[Text]" custT="1"/>
      <dgm:spPr/>
      <dgm:t>
        <a:bodyPr/>
        <a:lstStyle/>
        <a:p>
          <a:pPr>
            <a:buNone/>
          </a:pPr>
          <a:r>
            <a:rPr lang="en-US" sz="1800" dirty="0">
              <a:latin typeface="Helvetica Neue" charset="0"/>
              <a:ea typeface="Helvetica Neue" charset="0"/>
              <a:cs typeface="Helvetica Neue" charset="0"/>
            </a:rPr>
            <a:t>Increase Efficacy and efficiency of city services</a:t>
          </a:r>
        </a:p>
      </dgm:t>
    </dgm:pt>
    <dgm:pt modelId="{A4539B7F-CAE3-45A1-A89E-A095E5D12D39}" type="parTrans" cxnId="{5B29AFF9-26D5-4863-B9C5-F487CBB5D0FB}">
      <dgm:prSet/>
      <dgm:spPr/>
      <dgm:t>
        <a:bodyPr/>
        <a:lstStyle/>
        <a:p>
          <a:endParaRPr lang="en-US"/>
        </a:p>
      </dgm:t>
    </dgm:pt>
    <dgm:pt modelId="{997D336E-2BD0-4AA5-B703-DCC48335A8F4}" type="sibTrans" cxnId="{5B29AFF9-26D5-4863-B9C5-F487CBB5D0FB}">
      <dgm:prSet/>
      <dgm:spPr/>
      <dgm:t>
        <a:bodyPr/>
        <a:lstStyle/>
        <a:p>
          <a:endParaRPr lang="en-US"/>
        </a:p>
      </dgm:t>
    </dgm:pt>
    <dgm:pt modelId="{1B3FC0C3-A5C4-4B96-9C34-D8863528A07F}">
      <dgm:prSet phldrT="[Text]" custT="1"/>
      <dgm:spPr/>
      <dgm:t>
        <a:bodyPr/>
        <a:lstStyle/>
        <a:p>
          <a:pPr>
            <a:buNone/>
          </a:pPr>
          <a:r>
            <a:rPr lang="en-US" sz="1800" dirty="0">
              <a:latin typeface="Helvetica Neue" charset="0"/>
              <a:ea typeface="Helvetica Neue" charset="0"/>
              <a:cs typeface="Helvetica Neue" charset="0"/>
            </a:rPr>
            <a:t>Streamline 311 requests and responses</a:t>
          </a:r>
        </a:p>
      </dgm:t>
    </dgm:pt>
    <dgm:pt modelId="{CDD0A6A8-BAD3-4200-8530-FB1F933DA415}" type="parTrans" cxnId="{C6587096-B2B3-45AD-B053-7C03B6851E14}">
      <dgm:prSet/>
      <dgm:spPr/>
      <dgm:t>
        <a:bodyPr/>
        <a:lstStyle/>
        <a:p>
          <a:endParaRPr lang="en-US"/>
        </a:p>
      </dgm:t>
    </dgm:pt>
    <dgm:pt modelId="{AA21E645-56B6-4B84-893A-B23954312AFF}" type="sibTrans" cxnId="{C6587096-B2B3-45AD-B053-7C03B6851E14}">
      <dgm:prSet/>
      <dgm:spPr/>
      <dgm:t>
        <a:bodyPr/>
        <a:lstStyle/>
        <a:p>
          <a:endParaRPr lang="en-US"/>
        </a:p>
      </dgm:t>
    </dgm:pt>
    <dgm:pt modelId="{78C1FD8E-799E-C94B-B650-E931C852DD02}" type="pres">
      <dgm:prSet presAssocID="{FD0EDC5C-8B94-4440-B1D7-5EE84BC1B6A3}" presName="Name0" presStyleCnt="0">
        <dgm:presLayoutVars>
          <dgm:dir/>
          <dgm:animLvl val="lvl"/>
          <dgm:resizeHandles val="exact"/>
        </dgm:presLayoutVars>
      </dgm:prSet>
      <dgm:spPr/>
    </dgm:pt>
    <dgm:pt modelId="{622A3CDC-F447-4A4D-B3C5-D71A53E8EF1C}" type="pres">
      <dgm:prSet presAssocID="{87ED11F8-2525-9F43-858F-703717FAE382}" presName="linNode" presStyleCnt="0"/>
      <dgm:spPr/>
    </dgm:pt>
    <dgm:pt modelId="{B4D45050-9839-E54F-A5A3-B8A935E5DFBF}" type="pres">
      <dgm:prSet presAssocID="{87ED11F8-2525-9F43-858F-703717FAE382}" presName="parentText" presStyleLbl="node1" presStyleIdx="0" presStyleCnt="4" custScaleX="67069">
        <dgm:presLayoutVars>
          <dgm:chMax val="1"/>
          <dgm:bulletEnabled val="1"/>
        </dgm:presLayoutVars>
      </dgm:prSet>
      <dgm:spPr/>
    </dgm:pt>
    <dgm:pt modelId="{38A51B27-7899-8842-8908-15D4BE0C929E}" type="pres">
      <dgm:prSet presAssocID="{87ED11F8-2525-9F43-858F-703717FAE382}" presName="descendantText" presStyleLbl="alignAccFollowNode1" presStyleIdx="0" presStyleCnt="4" custScaleX="106083">
        <dgm:presLayoutVars>
          <dgm:bulletEnabled val="1"/>
        </dgm:presLayoutVars>
      </dgm:prSet>
      <dgm:spPr/>
    </dgm:pt>
    <dgm:pt modelId="{B3DBAA0C-4125-4B4B-8541-D8BACF502B8B}" type="pres">
      <dgm:prSet presAssocID="{B746779F-385B-7E44-AFFE-9D000673855D}" presName="sp" presStyleCnt="0"/>
      <dgm:spPr/>
    </dgm:pt>
    <dgm:pt modelId="{0B4B33FD-7112-B84E-B0D9-9419631588EB}" type="pres">
      <dgm:prSet presAssocID="{73E8F510-8479-924C-8A53-832CFACE6346}" presName="linNode" presStyleCnt="0"/>
      <dgm:spPr/>
    </dgm:pt>
    <dgm:pt modelId="{82E5958D-B402-2646-9DC6-67630309CB6B}" type="pres">
      <dgm:prSet presAssocID="{73E8F510-8479-924C-8A53-832CFACE6346}" presName="parentText" presStyleLbl="node1" presStyleIdx="1" presStyleCnt="4" custScaleX="67069">
        <dgm:presLayoutVars>
          <dgm:chMax val="1"/>
          <dgm:bulletEnabled val="1"/>
        </dgm:presLayoutVars>
      </dgm:prSet>
      <dgm:spPr/>
    </dgm:pt>
    <dgm:pt modelId="{B904DDDB-D259-194F-A4B3-58E2644D2C1E}" type="pres">
      <dgm:prSet presAssocID="{73E8F510-8479-924C-8A53-832CFACE6346}" presName="descendantText" presStyleLbl="alignAccFollowNode1" presStyleIdx="1" presStyleCnt="4" custScaleX="106083" custLinFactNeighborX="445">
        <dgm:presLayoutVars>
          <dgm:bulletEnabled val="1"/>
        </dgm:presLayoutVars>
      </dgm:prSet>
      <dgm:spPr/>
    </dgm:pt>
    <dgm:pt modelId="{E0F4E676-24D2-204E-AB25-DA0F5B41CE1C}" type="pres">
      <dgm:prSet presAssocID="{8E81C802-A90F-0F4F-8859-D1812DE504C6}" presName="sp" presStyleCnt="0"/>
      <dgm:spPr/>
    </dgm:pt>
    <dgm:pt modelId="{78AF2C8B-7CFB-4BB1-B572-2C31C977F6DF}" type="pres">
      <dgm:prSet presAssocID="{D14E24DA-F254-4251-9B1F-91B99A7477FD}" presName="linNode" presStyleCnt="0"/>
      <dgm:spPr/>
    </dgm:pt>
    <dgm:pt modelId="{78284ADB-9FBD-4D78-B548-84E0C535437C}" type="pres">
      <dgm:prSet presAssocID="{D14E24DA-F254-4251-9B1F-91B99A7477FD}" presName="parentText" presStyleLbl="node1" presStyleIdx="2" presStyleCnt="4" custScaleX="67153">
        <dgm:presLayoutVars>
          <dgm:chMax val="1"/>
          <dgm:bulletEnabled val="1"/>
        </dgm:presLayoutVars>
      </dgm:prSet>
      <dgm:spPr/>
    </dgm:pt>
    <dgm:pt modelId="{7C184C96-4569-4B16-9E45-C86E4B16FE07}" type="pres">
      <dgm:prSet presAssocID="{D14E24DA-F254-4251-9B1F-91B99A7477FD}" presName="descendantText" presStyleLbl="alignAccFollowNode1" presStyleIdx="2" presStyleCnt="4" custScaleX="106192">
        <dgm:presLayoutVars>
          <dgm:bulletEnabled val="1"/>
        </dgm:presLayoutVars>
      </dgm:prSet>
      <dgm:spPr/>
    </dgm:pt>
    <dgm:pt modelId="{5F47F9AF-119C-4FBC-A899-64C14A80BD92}" type="pres">
      <dgm:prSet presAssocID="{360A95BC-301C-47DE-A8D7-051BFBFD0F4A}" presName="sp" presStyleCnt="0"/>
      <dgm:spPr/>
    </dgm:pt>
    <dgm:pt modelId="{053F752E-53E2-439C-939F-944B09A42C9E}" type="pres">
      <dgm:prSet presAssocID="{FA6E862E-8F6D-4EC1-B10B-9EAAF44874E8}" presName="linNode" presStyleCnt="0"/>
      <dgm:spPr/>
    </dgm:pt>
    <dgm:pt modelId="{11F5F7A4-27DF-4A36-9C0E-E3DC96298351}" type="pres">
      <dgm:prSet presAssocID="{FA6E862E-8F6D-4EC1-B10B-9EAAF44874E8}" presName="parentText" presStyleLbl="node1" presStyleIdx="3" presStyleCnt="4" custScaleX="67566">
        <dgm:presLayoutVars>
          <dgm:chMax val="1"/>
          <dgm:bulletEnabled val="1"/>
        </dgm:presLayoutVars>
      </dgm:prSet>
      <dgm:spPr/>
    </dgm:pt>
    <dgm:pt modelId="{5F567594-FA03-45F8-B697-A13CED44C233}" type="pres">
      <dgm:prSet presAssocID="{FA6E862E-8F6D-4EC1-B10B-9EAAF44874E8}" presName="descendantText" presStyleLbl="alignAccFollowNode1" presStyleIdx="3" presStyleCnt="4" custScaleX="104999">
        <dgm:presLayoutVars>
          <dgm:bulletEnabled val="1"/>
        </dgm:presLayoutVars>
      </dgm:prSet>
      <dgm:spPr/>
    </dgm:pt>
  </dgm:ptLst>
  <dgm:cxnLst>
    <dgm:cxn modelId="{26CF7C96-F8E9-49D1-8340-5CC1FB0C3EA6}" srcId="{73E8F510-8479-924C-8A53-832CFACE6346}" destId="{E478701F-C926-4B1C-98B1-A4CA2198B88E}" srcOrd="2" destOrd="0" parTransId="{8D5BA1D7-B21F-4119-AFC6-3D3FE9722C24}" sibTransId="{71F17A3B-505C-488E-85D2-F286E2B40F8A}"/>
    <dgm:cxn modelId="{EF952433-1630-4154-A0F8-DEEF943A61E6}" type="presOf" srcId="{E478701F-C926-4B1C-98B1-A4CA2198B88E}" destId="{B904DDDB-D259-194F-A4B3-58E2644D2C1E}" srcOrd="0" destOrd="2" presId="urn:microsoft.com/office/officeart/2005/8/layout/vList5"/>
    <dgm:cxn modelId="{40CCB18D-E784-0C48-8983-0B5F78A55502}" type="presOf" srcId="{73E8F510-8479-924C-8A53-832CFACE6346}" destId="{82E5958D-B402-2646-9DC6-67630309CB6B}" srcOrd="0" destOrd="0" presId="urn:microsoft.com/office/officeart/2005/8/layout/vList5"/>
    <dgm:cxn modelId="{84B1E5DD-A90A-0749-9430-CFEC77587819}" srcId="{FD0EDC5C-8B94-4440-B1D7-5EE84BC1B6A3}" destId="{73E8F510-8479-924C-8A53-832CFACE6346}" srcOrd="1" destOrd="0" parTransId="{1BC46427-1D5C-7842-AF22-9884AF4E9B58}" sibTransId="{8E81C802-A90F-0F4F-8859-D1812DE504C6}"/>
    <dgm:cxn modelId="{D4389FA5-BB27-9741-B480-4C49389E8C6B}" srcId="{73E8F510-8479-924C-8A53-832CFACE6346}" destId="{63093DE4-C26D-D64C-9BDA-8E6627A19272}" srcOrd="0" destOrd="0" parTransId="{2885AF19-A69E-1D4C-B5CB-B7CE28315CDB}" sibTransId="{60ACA4F4-90B4-854E-A623-AFC2180CEAA6}"/>
    <dgm:cxn modelId="{8E2F0744-74D3-4329-8F55-3F151034570E}" type="presOf" srcId="{2A727BAE-6015-4056-A80D-2D256D149C52}" destId="{7C184C96-4569-4B16-9E45-C86E4B16FE07}" srcOrd="0" destOrd="1" presId="urn:microsoft.com/office/officeart/2005/8/layout/vList5"/>
    <dgm:cxn modelId="{FE493C5B-C919-4027-99BD-DECFD00DED6A}" type="presOf" srcId="{E8D44536-8254-DC4D-AA51-168B81BDAA7F}" destId="{5F567594-FA03-45F8-B697-A13CED44C233}" srcOrd="0" destOrd="0" presId="urn:microsoft.com/office/officeart/2005/8/layout/vList5"/>
    <dgm:cxn modelId="{0BBD8032-5752-2046-BA10-59FE783BB164}" srcId="{87ED11F8-2525-9F43-858F-703717FAE382}" destId="{2D71E1BA-423C-2F46-97E3-98844FC48AF4}" srcOrd="0" destOrd="0" parTransId="{958F85A1-7D2A-0848-BF4A-F2D1D2179262}" sibTransId="{065586B1-CF76-8E42-BAC3-AADF044C85AB}"/>
    <dgm:cxn modelId="{F2530476-9DA6-4209-8F49-9B1672597FD7}" type="presOf" srcId="{B371210E-FE34-4C29-8C81-04304E5AD201}" destId="{7C184C96-4569-4B16-9E45-C86E4B16FE07}" srcOrd="0" destOrd="0" presId="urn:microsoft.com/office/officeart/2005/8/layout/vList5"/>
    <dgm:cxn modelId="{2BD31D36-3649-4265-A501-15B7CC131D0B}" type="presOf" srcId="{D14E24DA-F254-4251-9B1F-91B99A7477FD}" destId="{78284ADB-9FBD-4D78-B548-84E0C535437C}" srcOrd="0" destOrd="0" presId="urn:microsoft.com/office/officeart/2005/8/layout/vList5"/>
    <dgm:cxn modelId="{6B0844AE-ED2F-4574-95F3-391092C1A058}" type="presOf" srcId="{1B3FC0C3-A5C4-4B96-9C34-D8863528A07F}" destId="{5F567594-FA03-45F8-B697-A13CED44C233}" srcOrd="0" destOrd="2" presId="urn:microsoft.com/office/officeart/2005/8/layout/vList5"/>
    <dgm:cxn modelId="{A6064726-7492-D640-9724-135A627FA23E}" type="presOf" srcId="{63093DE4-C26D-D64C-9BDA-8E6627A19272}" destId="{B904DDDB-D259-194F-A4B3-58E2644D2C1E}" srcOrd="0" destOrd="0" presId="urn:microsoft.com/office/officeart/2005/8/layout/vList5"/>
    <dgm:cxn modelId="{C6587096-B2B3-45AD-B053-7C03B6851E14}" srcId="{FA6E862E-8F6D-4EC1-B10B-9EAAF44874E8}" destId="{1B3FC0C3-A5C4-4B96-9C34-D8863528A07F}" srcOrd="2" destOrd="0" parTransId="{CDD0A6A8-BAD3-4200-8530-FB1F933DA415}" sibTransId="{AA21E645-56B6-4B84-893A-B23954312AFF}"/>
    <dgm:cxn modelId="{DE820E09-0298-4931-90AB-04E1E240D17A}" srcId="{73E8F510-8479-924C-8A53-832CFACE6346}" destId="{390507D0-2D2E-4A43-A76A-5209708080D0}" srcOrd="1" destOrd="0" parTransId="{14127CEE-AE95-46D6-A8F1-AF17560D4CD6}" sibTransId="{E69E8BE0-5BC6-458A-BB70-44D15CF818D5}"/>
    <dgm:cxn modelId="{49B82574-9C9E-46A9-B271-898D3EF7BA55}" srcId="{FD0EDC5C-8B94-4440-B1D7-5EE84BC1B6A3}" destId="{D14E24DA-F254-4251-9B1F-91B99A7477FD}" srcOrd="2" destOrd="0" parTransId="{3E5C6BD9-96B1-4CEA-AE65-6303C078B918}" sibTransId="{360A95BC-301C-47DE-A8D7-051BFBFD0F4A}"/>
    <dgm:cxn modelId="{8AD0D398-7F65-974E-93DE-2A501F870756}" srcId="{FA6E862E-8F6D-4EC1-B10B-9EAAF44874E8}" destId="{E8D44536-8254-DC4D-AA51-168B81BDAA7F}" srcOrd="0" destOrd="0" parTransId="{56CFE851-5628-7945-8E8F-B8A2F8C98380}" sibTransId="{1976235E-AA3A-144D-8A87-AF9E275A70DC}"/>
    <dgm:cxn modelId="{E02C4EAC-913A-4C49-8695-D0B8C7F7F966}" srcId="{FD0EDC5C-8B94-4440-B1D7-5EE84BC1B6A3}" destId="{87ED11F8-2525-9F43-858F-703717FAE382}" srcOrd="0" destOrd="0" parTransId="{255180C1-A584-E648-87A1-DC0B36A48DC5}" sibTransId="{B746779F-385B-7E44-AFFE-9D000673855D}"/>
    <dgm:cxn modelId="{9B51A02B-9C6F-2F47-AC06-CC84131312C1}" type="presOf" srcId="{87ED11F8-2525-9F43-858F-703717FAE382}" destId="{B4D45050-9839-E54F-A5A3-B8A935E5DFBF}" srcOrd="0" destOrd="0" presId="urn:microsoft.com/office/officeart/2005/8/layout/vList5"/>
    <dgm:cxn modelId="{AA573E67-27E1-4F2D-8187-D97723A7C527}" type="presOf" srcId="{FA6E862E-8F6D-4EC1-B10B-9EAAF44874E8}" destId="{11F5F7A4-27DF-4A36-9C0E-E3DC96298351}" srcOrd="0" destOrd="0" presId="urn:microsoft.com/office/officeart/2005/8/layout/vList5"/>
    <dgm:cxn modelId="{5B29AFF9-26D5-4863-B9C5-F487CBB5D0FB}" srcId="{FA6E862E-8F6D-4EC1-B10B-9EAAF44874E8}" destId="{4000044A-EB8E-4824-968A-D02E3DB91E51}" srcOrd="1" destOrd="0" parTransId="{A4539B7F-CAE3-45A1-A89E-A095E5D12D39}" sibTransId="{997D336E-2BD0-4AA5-B703-DCC48335A8F4}"/>
    <dgm:cxn modelId="{685F0951-987A-47D1-9D0E-88786B4CF353}" srcId="{D14E24DA-F254-4251-9B1F-91B99A7477FD}" destId="{2A727BAE-6015-4056-A80D-2D256D149C52}" srcOrd="1" destOrd="0" parTransId="{F5997204-76F5-4C70-82E5-1A0834C5341F}" sibTransId="{D7BDEA5C-ED43-4D75-A72F-8C2B2B8522FC}"/>
    <dgm:cxn modelId="{3FD9B5EC-62AF-4916-B0EB-6961830B5E3E}" srcId="{FD0EDC5C-8B94-4440-B1D7-5EE84BC1B6A3}" destId="{FA6E862E-8F6D-4EC1-B10B-9EAAF44874E8}" srcOrd="3" destOrd="0" parTransId="{266DE00E-A02A-448C-9691-356BA8471837}" sibTransId="{AE5C214B-BB83-44A4-A549-504FF6A1DC30}"/>
    <dgm:cxn modelId="{FBD120A7-9F82-45B4-848C-372CFDD9C655}" srcId="{D14E24DA-F254-4251-9B1F-91B99A7477FD}" destId="{B371210E-FE34-4C29-8C81-04304E5AD201}" srcOrd="0" destOrd="0" parTransId="{04AA0097-34BD-412C-A23B-377328F3B82C}" sibTransId="{1FAEE91A-4222-4CFB-A997-A93DB2D62A9B}"/>
    <dgm:cxn modelId="{FC21A0F5-917D-2448-BE65-D3BB010353BA}" type="presOf" srcId="{FD0EDC5C-8B94-4440-B1D7-5EE84BC1B6A3}" destId="{78C1FD8E-799E-C94B-B650-E931C852DD02}" srcOrd="0" destOrd="0" presId="urn:microsoft.com/office/officeart/2005/8/layout/vList5"/>
    <dgm:cxn modelId="{BA18B89E-1D78-D443-89D3-B868292166BB}" type="presOf" srcId="{2D71E1BA-423C-2F46-97E3-98844FC48AF4}" destId="{38A51B27-7899-8842-8908-15D4BE0C929E}" srcOrd="0" destOrd="0" presId="urn:microsoft.com/office/officeart/2005/8/layout/vList5"/>
    <dgm:cxn modelId="{CA4D63AD-615C-43F1-BF7D-BC8C55FC48D7}" type="presOf" srcId="{DC405C83-42F9-442A-B1B4-436358680E65}" destId="{7C184C96-4569-4B16-9E45-C86E4B16FE07}" srcOrd="0" destOrd="2" presId="urn:microsoft.com/office/officeart/2005/8/layout/vList5"/>
    <dgm:cxn modelId="{3186A4C4-C24C-41C4-9634-32ECF0CE6B13}" type="presOf" srcId="{4000044A-EB8E-4824-968A-D02E3DB91E51}" destId="{5F567594-FA03-45F8-B697-A13CED44C233}" srcOrd="0" destOrd="1" presId="urn:microsoft.com/office/officeart/2005/8/layout/vList5"/>
    <dgm:cxn modelId="{83FED290-6389-46E3-A99A-6127835D5A35}" type="presOf" srcId="{390507D0-2D2E-4A43-A76A-5209708080D0}" destId="{B904DDDB-D259-194F-A4B3-58E2644D2C1E}" srcOrd="0" destOrd="1" presId="urn:microsoft.com/office/officeart/2005/8/layout/vList5"/>
    <dgm:cxn modelId="{F2D2A63F-332D-4E75-B351-186CA2863644}" srcId="{D14E24DA-F254-4251-9B1F-91B99A7477FD}" destId="{DC405C83-42F9-442A-B1B4-436358680E65}" srcOrd="2" destOrd="0" parTransId="{65044BD6-3D76-4C11-97FD-744B457CFA21}" sibTransId="{29FD8F51-BF66-4569-8E22-77B5AC86C672}"/>
    <dgm:cxn modelId="{F2ADF6DF-F454-8B49-926F-203CE21EE653}" type="presParOf" srcId="{78C1FD8E-799E-C94B-B650-E931C852DD02}" destId="{622A3CDC-F447-4A4D-B3C5-D71A53E8EF1C}" srcOrd="0" destOrd="0" presId="urn:microsoft.com/office/officeart/2005/8/layout/vList5"/>
    <dgm:cxn modelId="{5F795AA0-4DBD-4B44-9DDD-8D49A694CC32}" type="presParOf" srcId="{622A3CDC-F447-4A4D-B3C5-D71A53E8EF1C}" destId="{B4D45050-9839-E54F-A5A3-B8A935E5DFBF}" srcOrd="0" destOrd="0" presId="urn:microsoft.com/office/officeart/2005/8/layout/vList5"/>
    <dgm:cxn modelId="{EF558B9A-4C19-C748-B59F-5A1F8531EC68}" type="presParOf" srcId="{622A3CDC-F447-4A4D-B3C5-D71A53E8EF1C}" destId="{38A51B27-7899-8842-8908-15D4BE0C929E}" srcOrd="1" destOrd="0" presId="urn:microsoft.com/office/officeart/2005/8/layout/vList5"/>
    <dgm:cxn modelId="{717E6EC1-1AC8-5144-A0F5-AEF62F332BCC}" type="presParOf" srcId="{78C1FD8E-799E-C94B-B650-E931C852DD02}" destId="{B3DBAA0C-4125-4B4B-8541-D8BACF502B8B}" srcOrd="1" destOrd="0" presId="urn:microsoft.com/office/officeart/2005/8/layout/vList5"/>
    <dgm:cxn modelId="{67BDAABE-9BFC-D443-9946-988BB7F75F0B}" type="presParOf" srcId="{78C1FD8E-799E-C94B-B650-E931C852DD02}" destId="{0B4B33FD-7112-B84E-B0D9-9419631588EB}" srcOrd="2" destOrd="0" presId="urn:microsoft.com/office/officeart/2005/8/layout/vList5"/>
    <dgm:cxn modelId="{3F1F6798-A1C6-6946-806D-A6DFC617843B}" type="presParOf" srcId="{0B4B33FD-7112-B84E-B0D9-9419631588EB}" destId="{82E5958D-B402-2646-9DC6-67630309CB6B}" srcOrd="0" destOrd="0" presId="urn:microsoft.com/office/officeart/2005/8/layout/vList5"/>
    <dgm:cxn modelId="{E840D2B5-23F4-8E48-9351-A24CD9C33596}" type="presParOf" srcId="{0B4B33FD-7112-B84E-B0D9-9419631588EB}" destId="{B904DDDB-D259-194F-A4B3-58E2644D2C1E}" srcOrd="1" destOrd="0" presId="urn:microsoft.com/office/officeart/2005/8/layout/vList5"/>
    <dgm:cxn modelId="{24E8CCEE-A80E-CA41-A872-01CB9E16FA2F}" type="presParOf" srcId="{78C1FD8E-799E-C94B-B650-E931C852DD02}" destId="{E0F4E676-24D2-204E-AB25-DA0F5B41CE1C}" srcOrd="3" destOrd="0" presId="urn:microsoft.com/office/officeart/2005/8/layout/vList5"/>
    <dgm:cxn modelId="{6B1C4C8F-1006-412E-ADFB-BDF68ED89B7D}" type="presParOf" srcId="{78C1FD8E-799E-C94B-B650-E931C852DD02}" destId="{78AF2C8B-7CFB-4BB1-B572-2C31C977F6DF}" srcOrd="4" destOrd="0" presId="urn:microsoft.com/office/officeart/2005/8/layout/vList5"/>
    <dgm:cxn modelId="{3B694404-2566-4DA2-AD77-DD01F825689B}" type="presParOf" srcId="{78AF2C8B-7CFB-4BB1-B572-2C31C977F6DF}" destId="{78284ADB-9FBD-4D78-B548-84E0C535437C}" srcOrd="0" destOrd="0" presId="urn:microsoft.com/office/officeart/2005/8/layout/vList5"/>
    <dgm:cxn modelId="{13ECCDEF-834C-448A-9122-D9ADB813F04C}" type="presParOf" srcId="{78AF2C8B-7CFB-4BB1-B572-2C31C977F6DF}" destId="{7C184C96-4569-4B16-9E45-C86E4B16FE07}" srcOrd="1" destOrd="0" presId="urn:microsoft.com/office/officeart/2005/8/layout/vList5"/>
    <dgm:cxn modelId="{3D14671C-C89F-44D6-972E-43F0C0E13C2C}" type="presParOf" srcId="{78C1FD8E-799E-C94B-B650-E931C852DD02}" destId="{5F47F9AF-119C-4FBC-A899-64C14A80BD92}" srcOrd="5" destOrd="0" presId="urn:microsoft.com/office/officeart/2005/8/layout/vList5"/>
    <dgm:cxn modelId="{B83B0A04-8A6B-4C64-8389-69062FC76326}" type="presParOf" srcId="{78C1FD8E-799E-C94B-B650-E931C852DD02}" destId="{053F752E-53E2-439C-939F-944B09A42C9E}" srcOrd="6" destOrd="0" presId="urn:microsoft.com/office/officeart/2005/8/layout/vList5"/>
    <dgm:cxn modelId="{9D3F0321-BC0F-4FD7-8A2F-38ADF5638CC6}" type="presParOf" srcId="{053F752E-53E2-439C-939F-944B09A42C9E}" destId="{11F5F7A4-27DF-4A36-9C0E-E3DC96298351}" srcOrd="0" destOrd="0" presId="urn:microsoft.com/office/officeart/2005/8/layout/vList5"/>
    <dgm:cxn modelId="{D0B8BC5D-6C62-4955-859B-B111853D0205}" type="presParOf" srcId="{053F752E-53E2-439C-939F-944B09A42C9E}" destId="{5F567594-FA03-45F8-B697-A13CED44C23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51B27-7899-8842-8908-15D4BE0C929E}">
      <dsp:nvSpPr>
        <dsp:cNvPr id="0" name=""/>
        <dsp:cNvSpPr/>
      </dsp:nvSpPr>
      <dsp:spPr>
        <a:xfrm rot="5400000">
          <a:off x="6896062" y="-3436984"/>
          <a:ext cx="953333" cy="807059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None/>
          </a:pPr>
          <a:r>
            <a:rPr lang="en-US" sz="1800" b="0" kern="1200" dirty="0">
              <a:latin typeface="Helvetica Neue" charset="0"/>
              <a:ea typeface="Helvetica Neue" charset="0"/>
              <a:cs typeface="Helvetica Neue" charset="0"/>
            </a:rPr>
            <a:t>Investigate Los Angeles 311 call center data to draw insights to enable more effective use of services and resources</a:t>
          </a:r>
        </a:p>
      </dsp:txBody>
      <dsp:txXfrm rot="-5400000">
        <a:off x="3337434" y="168182"/>
        <a:ext cx="8024052" cy="860257"/>
      </dsp:txXfrm>
    </dsp:sp>
    <dsp:sp modelId="{B4D45050-9839-E54F-A5A3-B8A935E5DFBF}">
      <dsp:nvSpPr>
        <dsp:cNvPr id="0" name=""/>
        <dsp:cNvSpPr/>
      </dsp:nvSpPr>
      <dsp:spPr>
        <a:xfrm>
          <a:off x="467288" y="2477"/>
          <a:ext cx="2870145" cy="1191666"/>
        </a:xfrm>
        <a:prstGeom prst="roundRect">
          <a:avLst/>
        </a:prstGeom>
        <a:solidFill>
          <a:srgbClr val="3A589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u="none" kern="1200" dirty="0">
              <a:latin typeface="Helvetica Neue" charset="0"/>
              <a:ea typeface="Helvetica Neue" charset="0"/>
              <a:cs typeface="Helvetica Neue" charset="0"/>
            </a:rPr>
            <a:t>SITUATION</a:t>
          </a:r>
        </a:p>
      </dsp:txBody>
      <dsp:txXfrm>
        <a:off x="525460" y="60649"/>
        <a:ext cx="2753801" cy="1075322"/>
      </dsp:txXfrm>
    </dsp:sp>
    <dsp:sp modelId="{B904DDDB-D259-194F-A4B3-58E2644D2C1E}">
      <dsp:nvSpPr>
        <dsp:cNvPr id="0" name=""/>
        <dsp:cNvSpPr/>
      </dsp:nvSpPr>
      <dsp:spPr>
        <a:xfrm rot="5400000">
          <a:off x="6915105" y="-2185734"/>
          <a:ext cx="953333" cy="807059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Font typeface="Arial" panose="020B0604020202020204" pitchFamily="34" charset="0"/>
            <a:buNone/>
          </a:pPr>
          <a:r>
            <a:rPr lang="en-US" sz="1600" kern="1200" dirty="0">
              <a:latin typeface="Helvetica Neue" charset="0"/>
            </a:rPr>
            <a:t>What do service requests tell us about the different neighborhoods in Los Angeles?</a:t>
          </a:r>
          <a:endParaRPr lang="en-US" sz="1600" kern="1200" dirty="0">
            <a:latin typeface="Helvetica Neue" charset="0"/>
            <a:ea typeface="Helvetica Neue" charset="0"/>
            <a:cs typeface="Helvetica Neue" charset="0"/>
          </a:endParaRPr>
        </a:p>
        <a:p>
          <a:pPr marL="171450" lvl="1" indent="-171450" algn="l" defTabSz="711200">
            <a:lnSpc>
              <a:spcPct val="90000"/>
            </a:lnSpc>
            <a:spcBef>
              <a:spcPct val="0"/>
            </a:spcBef>
            <a:spcAft>
              <a:spcPct val="15000"/>
            </a:spcAft>
            <a:buFont typeface="Arial" panose="020B0604020202020204" pitchFamily="34" charset="0"/>
            <a:buNone/>
          </a:pPr>
          <a:r>
            <a:rPr lang="en-US" sz="1600" kern="1200" dirty="0">
              <a:latin typeface="Helvetica Neue" charset="0"/>
            </a:rPr>
            <a:t>How can we use these characteristics to better serve the city’s inhabitants?</a:t>
          </a:r>
        </a:p>
        <a:p>
          <a:pPr marL="171450" lvl="1" indent="-171450" algn="l" defTabSz="711200">
            <a:lnSpc>
              <a:spcPct val="90000"/>
            </a:lnSpc>
            <a:spcBef>
              <a:spcPct val="0"/>
            </a:spcBef>
            <a:spcAft>
              <a:spcPct val="15000"/>
            </a:spcAft>
            <a:buFont typeface="Arial" panose="020B0604020202020204" pitchFamily="34" charset="0"/>
            <a:buNone/>
          </a:pPr>
          <a:r>
            <a:rPr lang="en-US" sz="1600" kern="1200" dirty="0">
              <a:latin typeface="Helvetica Neue" charset="0"/>
            </a:rPr>
            <a:t>How can we use the analysis of this data to make public services more proactive and responsive?</a:t>
          </a:r>
        </a:p>
      </dsp:txBody>
      <dsp:txXfrm rot="-5400000">
        <a:off x="3356477" y="1419432"/>
        <a:ext cx="8024052" cy="860257"/>
      </dsp:txXfrm>
    </dsp:sp>
    <dsp:sp modelId="{82E5958D-B402-2646-9DC6-67630309CB6B}">
      <dsp:nvSpPr>
        <dsp:cNvPr id="0" name=""/>
        <dsp:cNvSpPr/>
      </dsp:nvSpPr>
      <dsp:spPr>
        <a:xfrm>
          <a:off x="467288" y="1253727"/>
          <a:ext cx="2870145" cy="1191666"/>
        </a:xfrm>
        <a:prstGeom prst="roundRect">
          <a:avLst/>
        </a:prstGeom>
        <a:solidFill>
          <a:srgbClr val="3A589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Helvetica Neue" charset="0"/>
              <a:ea typeface="Helvetica Neue" charset="0"/>
              <a:cs typeface="Helvetica Neue" charset="0"/>
            </a:rPr>
            <a:t>KEY QUESTIONS</a:t>
          </a:r>
        </a:p>
      </dsp:txBody>
      <dsp:txXfrm>
        <a:off x="525460" y="1311899"/>
        <a:ext cx="2753801" cy="1075322"/>
      </dsp:txXfrm>
    </dsp:sp>
    <dsp:sp modelId="{7C184C96-4569-4B16-9E45-C86E4B16FE07}">
      <dsp:nvSpPr>
        <dsp:cNvPr id="0" name=""/>
        <dsp:cNvSpPr/>
      </dsp:nvSpPr>
      <dsp:spPr>
        <a:xfrm rot="5400000">
          <a:off x="6903803" y="-938630"/>
          <a:ext cx="953333" cy="8078883"/>
        </a:xfrm>
        <a:prstGeom prst="round2SameRect">
          <a:avLst/>
        </a:prstGeom>
        <a:solidFill>
          <a:schemeClr val="accent5">
            <a:lumMod val="20000"/>
            <a:lumOff val="8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None/>
          </a:pPr>
          <a:r>
            <a:rPr lang="en-US" sz="1800" b="0" kern="1200" dirty="0">
              <a:latin typeface="Helvetica Neue" charset="0"/>
              <a:ea typeface="Helvetica Neue" charset="0"/>
              <a:cs typeface="Helvetica Neue" charset="0"/>
            </a:rPr>
            <a:t>Geographic: concentration of calls in several locations such as DTLA</a:t>
          </a:r>
        </a:p>
        <a:p>
          <a:pPr marL="171450" lvl="1" indent="-171450" algn="l" defTabSz="800100">
            <a:lnSpc>
              <a:spcPct val="90000"/>
            </a:lnSpc>
            <a:spcBef>
              <a:spcPct val="0"/>
            </a:spcBef>
            <a:spcAft>
              <a:spcPct val="15000"/>
            </a:spcAft>
            <a:buNone/>
          </a:pPr>
          <a:r>
            <a:rPr lang="en-US" sz="1800" b="0" kern="1200" dirty="0">
              <a:latin typeface="Helvetica Neue" charset="0"/>
              <a:ea typeface="Helvetica Neue" charset="0"/>
              <a:cs typeface="Helvetica Neue" charset="0"/>
            </a:rPr>
            <a:t>Time: High concentration on Monday morning</a:t>
          </a:r>
        </a:p>
        <a:p>
          <a:pPr marL="171450" lvl="1" indent="-171450" algn="l" defTabSz="800100">
            <a:lnSpc>
              <a:spcPct val="90000"/>
            </a:lnSpc>
            <a:spcBef>
              <a:spcPct val="0"/>
            </a:spcBef>
            <a:spcAft>
              <a:spcPct val="15000"/>
            </a:spcAft>
            <a:buNone/>
          </a:pPr>
          <a:r>
            <a:rPr lang="en-US" sz="1800" b="0" kern="1200" dirty="0">
              <a:latin typeface="Helvetica Neue" charset="0"/>
              <a:ea typeface="Helvetica Neue" charset="0"/>
              <a:cs typeface="Helvetica Neue" charset="0"/>
            </a:rPr>
            <a:t>Demographics: Pattern of largest band of callers</a:t>
          </a:r>
        </a:p>
      </dsp:txBody>
      <dsp:txXfrm rot="-5400000">
        <a:off x="3341028" y="2670683"/>
        <a:ext cx="8032345" cy="860257"/>
      </dsp:txXfrm>
    </dsp:sp>
    <dsp:sp modelId="{78284ADB-9FBD-4D78-B548-84E0C535437C}">
      <dsp:nvSpPr>
        <dsp:cNvPr id="0" name=""/>
        <dsp:cNvSpPr/>
      </dsp:nvSpPr>
      <dsp:spPr>
        <a:xfrm>
          <a:off x="467288" y="2504978"/>
          <a:ext cx="2873740" cy="1191666"/>
        </a:xfrm>
        <a:prstGeom prst="roundRect">
          <a:avLst/>
        </a:prstGeom>
        <a:solidFill>
          <a:srgbClr val="3A589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Helvetica Neue" charset="0"/>
              <a:ea typeface="Helvetica Neue" charset="0"/>
              <a:cs typeface="Helvetica Neue" charset="0"/>
            </a:rPr>
            <a:t>CONCLUSIONS</a:t>
          </a:r>
        </a:p>
      </dsp:txBody>
      <dsp:txXfrm>
        <a:off x="525460" y="2563150"/>
        <a:ext cx="2757396" cy="1075322"/>
      </dsp:txXfrm>
    </dsp:sp>
    <dsp:sp modelId="{5F567594-FA03-45F8-B697-A13CED44C233}">
      <dsp:nvSpPr>
        <dsp:cNvPr id="0" name=""/>
        <dsp:cNvSpPr/>
      </dsp:nvSpPr>
      <dsp:spPr>
        <a:xfrm rot="5400000">
          <a:off x="6876096" y="358000"/>
          <a:ext cx="953333" cy="798812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None/>
          </a:pPr>
          <a:r>
            <a:rPr lang="en-US" sz="1800" kern="1200" dirty="0">
              <a:latin typeface="Helvetica Neue" charset="0"/>
              <a:ea typeface="Helvetica Neue" charset="0"/>
              <a:cs typeface="Helvetica Neue" charset="0"/>
            </a:rPr>
            <a:t>Increase robustness of analytics on existing data</a:t>
          </a:r>
        </a:p>
        <a:p>
          <a:pPr marL="171450" lvl="1" indent="-171450" algn="l" defTabSz="800100">
            <a:lnSpc>
              <a:spcPct val="90000"/>
            </a:lnSpc>
            <a:spcBef>
              <a:spcPct val="0"/>
            </a:spcBef>
            <a:spcAft>
              <a:spcPct val="15000"/>
            </a:spcAft>
            <a:buNone/>
          </a:pPr>
          <a:r>
            <a:rPr lang="en-US" sz="1800" kern="1200" dirty="0">
              <a:latin typeface="Helvetica Neue" charset="0"/>
              <a:ea typeface="Helvetica Neue" charset="0"/>
              <a:cs typeface="Helvetica Neue" charset="0"/>
            </a:rPr>
            <a:t>Increase Efficacy and efficiency of city services</a:t>
          </a:r>
        </a:p>
        <a:p>
          <a:pPr marL="171450" lvl="1" indent="-171450" algn="l" defTabSz="800100">
            <a:lnSpc>
              <a:spcPct val="90000"/>
            </a:lnSpc>
            <a:spcBef>
              <a:spcPct val="0"/>
            </a:spcBef>
            <a:spcAft>
              <a:spcPct val="15000"/>
            </a:spcAft>
            <a:buNone/>
          </a:pPr>
          <a:r>
            <a:rPr lang="en-US" sz="1800" kern="1200" dirty="0">
              <a:latin typeface="Helvetica Neue" charset="0"/>
              <a:ea typeface="Helvetica Neue" charset="0"/>
              <a:cs typeface="Helvetica Neue" charset="0"/>
            </a:rPr>
            <a:t>Streamline 311 requests and responses</a:t>
          </a:r>
        </a:p>
      </dsp:txBody>
      <dsp:txXfrm rot="-5400000">
        <a:off x="3358702" y="3921932"/>
        <a:ext cx="7941584" cy="860257"/>
      </dsp:txXfrm>
    </dsp:sp>
    <dsp:sp modelId="{11F5F7A4-27DF-4A36-9C0E-E3DC96298351}">
      <dsp:nvSpPr>
        <dsp:cNvPr id="0" name=""/>
        <dsp:cNvSpPr/>
      </dsp:nvSpPr>
      <dsp:spPr>
        <a:xfrm>
          <a:off x="467288" y="3756228"/>
          <a:ext cx="2891413" cy="1191666"/>
        </a:xfrm>
        <a:prstGeom prst="roundRect">
          <a:avLst/>
        </a:prstGeom>
        <a:solidFill>
          <a:srgbClr val="3A589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Helvetica Neue" charset="0"/>
              <a:ea typeface="Helvetica Neue" charset="0"/>
              <a:cs typeface="Helvetica Neue" charset="0"/>
            </a:rPr>
            <a:t>CONSIDERATIONS</a:t>
          </a:r>
        </a:p>
      </dsp:txBody>
      <dsp:txXfrm>
        <a:off x="525460" y="3814400"/>
        <a:ext cx="2775069" cy="107532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C3139-6E47-1449-B024-0BFDD15BAA72}" type="datetimeFigureOut">
              <a:rPr lang="en-US" smtClean="0"/>
              <a:t>12/7/2016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139A82-A695-1743-8677-2B25E537F05B}" type="slidenum">
              <a:rPr lang="en-US" smtClean="0"/>
              <a:t>‹#›</a:t>
            </a:fld>
            <a:endParaRPr lang="en-US"/>
          </a:p>
        </p:txBody>
      </p:sp>
    </p:spTree>
    <p:extLst>
      <p:ext uri="{BB962C8B-B14F-4D97-AF65-F5344CB8AC3E}">
        <p14:creationId xmlns:p14="http://schemas.microsoft.com/office/powerpoint/2010/main" val="2106906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139A82-A695-1743-8677-2B25E537F05B}" type="slidenum">
              <a:rPr lang="en-US" smtClean="0"/>
              <a:t>2</a:t>
            </a:fld>
            <a:endParaRPr lang="en-US"/>
          </a:p>
        </p:txBody>
      </p:sp>
    </p:spTree>
    <p:extLst>
      <p:ext uri="{BB962C8B-B14F-4D97-AF65-F5344CB8AC3E}">
        <p14:creationId xmlns:p14="http://schemas.microsoft.com/office/powerpoint/2010/main" val="1140182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139A82-A695-1743-8677-2B25E537F05B}" type="slidenum">
              <a:rPr lang="en-US" smtClean="0"/>
              <a:t>5</a:t>
            </a:fld>
            <a:endParaRPr lang="en-US"/>
          </a:p>
        </p:txBody>
      </p:sp>
    </p:spTree>
    <p:extLst>
      <p:ext uri="{BB962C8B-B14F-4D97-AF65-F5344CB8AC3E}">
        <p14:creationId xmlns:p14="http://schemas.microsoft.com/office/powerpoint/2010/main" val="220300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90012</a:t>
            </a:r>
          </a:p>
          <a:p>
            <a:r>
              <a:rPr lang="en-US" dirty="0"/>
              <a:t>91606</a:t>
            </a:r>
          </a:p>
          <a:p>
            <a:r>
              <a:rPr lang="en-US" dirty="0"/>
              <a:t>90026</a:t>
            </a:r>
          </a:p>
        </p:txBody>
      </p:sp>
      <p:sp>
        <p:nvSpPr>
          <p:cNvPr id="4" name="Slide Number Placeholder 3"/>
          <p:cNvSpPr>
            <a:spLocks noGrp="1"/>
          </p:cNvSpPr>
          <p:nvPr>
            <p:ph type="sldNum" sz="quarter" idx="10"/>
          </p:nvPr>
        </p:nvSpPr>
        <p:spPr/>
        <p:txBody>
          <a:bodyPr/>
          <a:lstStyle/>
          <a:p>
            <a:fld id="{0D139A82-A695-1743-8677-2B25E537F05B}" type="slidenum">
              <a:rPr lang="en-US" smtClean="0"/>
              <a:t>19</a:t>
            </a:fld>
            <a:endParaRPr lang="en-US"/>
          </a:p>
        </p:txBody>
      </p:sp>
    </p:spTree>
    <p:extLst>
      <p:ext uri="{BB962C8B-B14F-4D97-AF65-F5344CB8AC3E}">
        <p14:creationId xmlns:p14="http://schemas.microsoft.com/office/powerpoint/2010/main" val="3125391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90012</a:t>
            </a:r>
          </a:p>
          <a:p>
            <a:r>
              <a:rPr lang="en-US" dirty="0"/>
              <a:t>91606</a:t>
            </a:r>
          </a:p>
          <a:p>
            <a:r>
              <a:rPr lang="en-US" dirty="0"/>
              <a:t>90026</a:t>
            </a:r>
          </a:p>
        </p:txBody>
      </p:sp>
      <p:sp>
        <p:nvSpPr>
          <p:cNvPr id="4" name="Slide Number Placeholder 3"/>
          <p:cNvSpPr>
            <a:spLocks noGrp="1"/>
          </p:cNvSpPr>
          <p:nvPr>
            <p:ph type="sldNum" sz="quarter" idx="10"/>
          </p:nvPr>
        </p:nvSpPr>
        <p:spPr/>
        <p:txBody>
          <a:bodyPr/>
          <a:lstStyle/>
          <a:p>
            <a:fld id="{0D139A82-A695-1743-8677-2B25E537F05B}" type="slidenum">
              <a:rPr lang="en-US" smtClean="0"/>
              <a:t>20</a:t>
            </a:fld>
            <a:endParaRPr lang="en-US"/>
          </a:p>
        </p:txBody>
      </p:sp>
    </p:spTree>
    <p:extLst>
      <p:ext uri="{BB962C8B-B14F-4D97-AF65-F5344CB8AC3E}">
        <p14:creationId xmlns:p14="http://schemas.microsoft.com/office/powerpoint/2010/main" val="3975347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139A82-A695-1743-8677-2B25E537F05B}" type="slidenum">
              <a:rPr lang="en-US" smtClean="0"/>
              <a:t>34</a:t>
            </a:fld>
            <a:endParaRPr lang="en-US"/>
          </a:p>
        </p:txBody>
      </p:sp>
    </p:spTree>
    <p:extLst>
      <p:ext uri="{BB962C8B-B14F-4D97-AF65-F5344CB8AC3E}">
        <p14:creationId xmlns:p14="http://schemas.microsoft.com/office/powerpoint/2010/main" val="3248125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139A82-A695-1743-8677-2B25E537F05B}" type="slidenum">
              <a:rPr lang="en-US" smtClean="0"/>
              <a:t>35</a:t>
            </a:fld>
            <a:endParaRPr lang="en-US"/>
          </a:p>
        </p:txBody>
      </p:sp>
    </p:spTree>
    <p:extLst>
      <p:ext uri="{BB962C8B-B14F-4D97-AF65-F5344CB8AC3E}">
        <p14:creationId xmlns:p14="http://schemas.microsoft.com/office/powerpoint/2010/main" val="1145940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139A82-A695-1743-8677-2B25E537F05B}" type="slidenum">
              <a:rPr lang="en-US" smtClean="0"/>
              <a:t>36</a:t>
            </a:fld>
            <a:endParaRPr lang="en-US"/>
          </a:p>
        </p:txBody>
      </p:sp>
    </p:spTree>
    <p:extLst>
      <p:ext uri="{BB962C8B-B14F-4D97-AF65-F5344CB8AC3E}">
        <p14:creationId xmlns:p14="http://schemas.microsoft.com/office/powerpoint/2010/main" val="107950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139A82-A695-1743-8677-2B25E537F05B}" type="slidenum">
              <a:rPr lang="en-US" smtClean="0"/>
              <a:t>37</a:t>
            </a:fld>
            <a:endParaRPr lang="en-US"/>
          </a:p>
        </p:txBody>
      </p:sp>
    </p:spTree>
    <p:extLst>
      <p:ext uri="{BB962C8B-B14F-4D97-AF65-F5344CB8AC3E}">
        <p14:creationId xmlns:p14="http://schemas.microsoft.com/office/powerpoint/2010/main" val="4171642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0" y="1122363"/>
            <a:ext cx="10515600" cy="2387600"/>
          </a:xfrm>
        </p:spPr>
        <p:txBody>
          <a:bodyPr anchor="b">
            <a:normAutofit/>
          </a:bodyPr>
          <a:lstStyle>
            <a:lvl1pPr algn="ctr">
              <a:defRPr sz="7200" b="1" i="0">
                <a:latin typeface="Helvetica Neue Condensed Black" charset="0"/>
                <a:ea typeface="Helvetica Neue Condensed Black" charset="0"/>
                <a:cs typeface="Helvetica Neue Condensed Black" charset="0"/>
              </a:defRPr>
            </a:lvl1pPr>
          </a:lstStyle>
          <a:p>
            <a:r>
              <a:rPr lang="en-US" dirty="0"/>
              <a:t>CLICK TO EDIT MASTER TITLE STYLE</a:t>
            </a:r>
          </a:p>
        </p:txBody>
      </p:sp>
      <p:sp>
        <p:nvSpPr>
          <p:cNvPr id="3" name="Subtitle 2"/>
          <p:cNvSpPr>
            <a:spLocks noGrp="1"/>
          </p:cNvSpPr>
          <p:nvPr>
            <p:ph type="subTitle" idx="1" hasCustomPrompt="1"/>
          </p:nvPr>
        </p:nvSpPr>
        <p:spPr>
          <a:xfrm>
            <a:off x="838200" y="3602038"/>
            <a:ext cx="10515600" cy="1655762"/>
          </a:xfrm>
        </p:spPr>
        <p:txBody>
          <a:bodyPr>
            <a:normAutofit/>
          </a:bodyPr>
          <a:lstStyle>
            <a:lvl1pPr marL="0" indent="0" algn="ctr">
              <a:buNone/>
              <a:defRPr sz="3200" b="0" i="0">
                <a:solidFill>
                  <a:schemeClr val="tx1">
                    <a:lumMod val="50000"/>
                    <a:lumOff val="50000"/>
                  </a:schemeClr>
                </a:solidFill>
                <a:latin typeface="Helvetica Neue Condensed Black" charset="0"/>
                <a:ea typeface="Helvetica Neue Condensed Black" charset="0"/>
                <a:cs typeface="Helvetica Neue Condensed Blac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051F1272-1D67-C741-994D-7936636F1CF2}" type="datetime1">
              <a:rPr lang="en-US" smtClean="0"/>
              <a:t>12/7/2016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824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C79D0C-F5B7-2546-B5C0-88773FCD855D}" type="datetime1">
              <a:rPr lang="en-US" smtClean="0"/>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7E0B6F-AEEF-CC4A-9754-A742878B9869}" type="slidenum">
              <a:rPr lang="en-US" smtClean="0"/>
              <a:t>‹#›</a:t>
            </a:fld>
            <a:endParaRPr lang="en-US"/>
          </a:p>
        </p:txBody>
      </p:sp>
    </p:spTree>
    <p:extLst>
      <p:ext uri="{BB962C8B-B14F-4D97-AF65-F5344CB8AC3E}">
        <p14:creationId xmlns:p14="http://schemas.microsoft.com/office/powerpoint/2010/main" val="1417715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06FF1C-9857-CC48-BE82-D93244C6FFDF}" type="datetime1">
              <a:rPr lang="en-US" smtClean="0"/>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7E0B6F-AEEF-CC4A-9754-A742878B9869}" type="slidenum">
              <a:rPr lang="en-US" smtClean="0"/>
              <a:t>‹#›</a:t>
            </a:fld>
            <a:endParaRPr lang="en-US"/>
          </a:p>
        </p:txBody>
      </p:sp>
    </p:spTree>
    <p:extLst>
      <p:ext uri="{BB962C8B-B14F-4D97-AF65-F5344CB8AC3E}">
        <p14:creationId xmlns:p14="http://schemas.microsoft.com/office/powerpoint/2010/main" val="1221647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838200" y="1654643"/>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C6C7EA-ED0D-2948-BC3D-DC7503002E2B}" type="datetime1">
              <a:rPr lang="en-US" smtClean="0"/>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61449" y="6408389"/>
            <a:ext cx="2743200" cy="365125"/>
          </a:xfrm>
        </p:spPr>
        <p:txBody>
          <a:bodyPr/>
          <a:lstStyle/>
          <a:p>
            <a:fld id="{877E0B6F-AEEF-CC4A-9754-A742878B9869}" type="slidenum">
              <a:rPr lang="en-US" smtClean="0"/>
              <a:t>‹#›</a:t>
            </a:fld>
            <a:endParaRPr lang="en-US"/>
          </a:p>
        </p:txBody>
      </p:sp>
    </p:spTree>
    <p:extLst>
      <p:ext uri="{BB962C8B-B14F-4D97-AF65-F5344CB8AC3E}">
        <p14:creationId xmlns:p14="http://schemas.microsoft.com/office/powerpoint/2010/main" val="358169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p:spPr>
        <p:txBody>
          <a:bodyPr anchor="b"/>
          <a:lstStyle>
            <a:lvl1pPr>
              <a:defRPr sz="6000" b="1" i="0">
                <a:latin typeface="Helvetica Neue Condensed Black" charset="0"/>
                <a:ea typeface="Helvetica Neue Condensed Black" charset="0"/>
                <a:cs typeface="Helvetica Neue Condensed Black" charset="0"/>
              </a:defRPr>
            </a:lvl1pPr>
          </a:lstStyle>
          <a:p>
            <a:r>
              <a:rPr lang="en-US" dirty="0"/>
              <a:t>CLICK TO EDIT MASTER TITLE STYLE</a:t>
            </a:r>
          </a:p>
        </p:txBody>
      </p:sp>
      <p:sp>
        <p:nvSpPr>
          <p:cNvPr id="3" name="Text Placeholder 2"/>
          <p:cNvSpPr>
            <a:spLocks noGrp="1"/>
          </p:cNvSpPr>
          <p:nvPr>
            <p:ph type="body" idx="1" hasCustomPrompt="1"/>
          </p:nvPr>
        </p:nvSpPr>
        <p:spPr>
          <a:xfrm>
            <a:off x="831850" y="4589463"/>
            <a:ext cx="10515600" cy="1500187"/>
          </a:xfrm>
        </p:spPr>
        <p:txBody>
          <a:bodyPr>
            <a:normAutofit/>
          </a:bodyPr>
          <a:lstStyle>
            <a:lvl1pPr marL="0" indent="0">
              <a:buNone/>
              <a:defRPr sz="3200" b="0" i="0">
                <a:solidFill>
                  <a:schemeClr val="tx1">
                    <a:lumMod val="50000"/>
                    <a:lumOff val="50000"/>
                  </a:schemeClr>
                </a:solidFill>
                <a:latin typeface="Helvetica Neue Condensed Black" charset="0"/>
                <a:ea typeface="Helvetica Neue Condensed Black" charset="0"/>
                <a:cs typeface="Helvetica Neue Condensed Black"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8FD48CBC-9403-B844-889B-4AFE03DC8A81}" type="datetime1">
              <a:rPr lang="en-US" smtClean="0"/>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7E0B6F-AEEF-CC4A-9754-A742878B9869}" type="slidenum">
              <a:rPr lang="en-US" smtClean="0"/>
              <a:t>‹#›</a:t>
            </a:fld>
            <a:endParaRPr lang="en-US"/>
          </a:p>
        </p:txBody>
      </p:sp>
    </p:spTree>
    <p:extLst>
      <p:ext uri="{BB962C8B-B14F-4D97-AF65-F5344CB8AC3E}">
        <p14:creationId xmlns:p14="http://schemas.microsoft.com/office/powerpoint/2010/main" val="361502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2FA9EB-C660-2843-85A3-865604149C05}" type="datetime1">
              <a:rPr lang="en-US" smtClean="0"/>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7E0B6F-AEEF-CC4A-9754-A742878B9869}" type="slidenum">
              <a:rPr lang="en-US" smtClean="0"/>
              <a:t>‹#›</a:t>
            </a:fld>
            <a:endParaRPr lang="en-US"/>
          </a:p>
        </p:txBody>
      </p:sp>
    </p:spTree>
    <p:extLst>
      <p:ext uri="{BB962C8B-B14F-4D97-AF65-F5344CB8AC3E}">
        <p14:creationId xmlns:p14="http://schemas.microsoft.com/office/powerpoint/2010/main" val="535666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normAutofit/>
          </a:bodyPr>
          <a:lstStyle>
            <a:lvl1pPr marL="0" indent="0">
              <a:buNone/>
              <a:defRPr sz="2400" b="1" i="0">
                <a:latin typeface="Helvetica Neue" charset="0"/>
                <a:ea typeface="Helvetica Neue" charset="0"/>
                <a:cs typeface="Helvetica Neue"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normAutofit/>
          </a:bodyPr>
          <a:lstStyle>
            <a:lvl1pPr marL="0" indent="0">
              <a:buNone/>
              <a:defRPr sz="2400" b="1" i="0">
                <a:latin typeface="Helvetica Neue" charset="0"/>
                <a:ea typeface="Helvetica Neue" charset="0"/>
                <a:cs typeface="Helvetica Neue"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89225B-EFBF-9E42-8F13-80365963C2B9}" type="datetime1">
              <a:rPr lang="en-US" smtClean="0"/>
              <a:t>12/7/2016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7E0B6F-AEEF-CC4A-9754-A742878B9869}" type="slidenum">
              <a:rPr lang="en-US" smtClean="0"/>
              <a:t>‹#›</a:t>
            </a:fld>
            <a:endParaRPr lang="en-US"/>
          </a:p>
        </p:txBody>
      </p:sp>
    </p:spTree>
    <p:extLst>
      <p:ext uri="{BB962C8B-B14F-4D97-AF65-F5344CB8AC3E}">
        <p14:creationId xmlns:p14="http://schemas.microsoft.com/office/powerpoint/2010/main" val="697081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DB81F672-F929-DE46-8036-220B599A9F8D}" type="datetime1">
              <a:rPr lang="en-US" smtClean="0"/>
              <a:t>12/7/2016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7E0B6F-AEEF-CC4A-9754-A742878B9869}" type="slidenum">
              <a:rPr lang="en-US" smtClean="0"/>
              <a:t>‹#›</a:t>
            </a:fld>
            <a:endParaRPr lang="en-US"/>
          </a:p>
        </p:txBody>
      </p:sp>
    </p:spTree>
    <p:extLst>
      <p:ext uri="{BB962C8B-B14F-4D97-AF65-F5344CB8AC3E}">
        <p14:creationId xmlns:p14="http://schemas.microsoft.com/office/powerpoint/2010/main" val="13199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6987A-CD48-404A-8BF0-FCFECD92021D}" type="datetime1">
              <a:rPr lang="en-US" smtClean="0"/>
              <a:t>12/7/2016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7E0B6F-AEEF-CC4A-9754-A742878B9869}" type="slidenum">
              <a:rPr lang="en-US" smtClean="0"/>
              <a:t>‹#›</a:t>
            </a:fld>
            <a:endParaRPr lang="en-US"/>
          </a:p>
        </p:txBody>
      </p:sp>
    </p:spTree>
    <p:extLst>
      <p:ext uri="{BB962C8B-B14F-4D97-AF65-F5344CB8AC3E}">
        <p14:creationId xmlns:p14="http://schemas.microsoft.com/office/powerpoint/2010/main" val="271683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noAutofit/>
          </a:bodyPr>
          <a:lstStyle>
            <a:lvl1pPr>
              <a:defRPr sz="36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2540F6-1C2D-9F4F-854F-D968468F8C40}" type="datetime1">
              <a:rPr lang="en-US" smtClean="0"/>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7E0B6F-AEEF-CC4A-9754-A742878B9869}" type="slidenum">
              <a:rPr lang="en-US" smtClean="0"/>
              <a:t>‹#›</a:t>
            </a:fld>
            <a:endParaRPr lang="en-US"/>
          </a:p>
        </p:txBody>
      </p:sp>
    </p:spTree>
    <p:extLst>
      <p:ext uri="{BB962C8B-B14F-4D97-AF65-F5344CB8AC3E}">
        <p14:creationId xmlns:p14="http://schemas.microsoft.com/office/powerpoint/2010/main" val="640670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normAutofit/>
          </a:bodyPr>
          <a:lstStyle>
            <a:lvl1pPr>
              <a:defRPr sz="3600"/>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3D2943-687C-4647-9CBD-EB6A79D5D953}" type="datetime1">
              <a:rPr lang="en-US" smtClean="0"/>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7E0B6F-AEEF-CC4A-9754-A742878B9869}" type="slidenum">
              <a:rPr lang="en-US" smtClean="0"/>
              <a:t>‹#›</a:t>
            </a:fld>
            <a:endParaRPr lang="en-US"/>
          </a:p>
        </p:txBody>
      </p:sp>
    </p:spTree>
    <p:extLst>
      <p:ext uri="{BB962C8B-B14F-4D97-AF65-F5344CB8AC3E}">
        <p14:creationId xmlns:p14="http://schemas.microsoft.com/office/powerpoint/2010/main" val="264574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12192000" cy="676656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Franklin Gothic Demi Cond" panose="020B0706030402020204" pitchFamily="34" charset="0"/>
            </a:endParaRPr>
          </a:p>
        </p:txBody>
      </p:sp>
      <p:sp>
        <p:nvSpPr>
          <p:cNvPr id="7" name="Rectangle 6"/>
          <p:cNvSpPr/>
          <p:nvPr userDrawn="1"/>
        </p:nvSpPr>
        <p:spPr>
          <a:xfrm>
            <a:off x="0" y="6356350"/>
            <a:ext cx="12192000" cy="501650"/>
          </a:xfrm>
          <a:prstGeom prst="rect">
            <a:avLst/>
          </a:prstGeom>
          <a:solidFill>
            <a:srgbClr val="3A58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Placeholder 1"/>
          <p:cNvSpPr>
            <a:spLocks noGrp="1"/>
          </p:cNvSpPr>
          <p:nvPr>
            <p:ph type="title"/>
          </p:nvPr>
        </p:nvSpPr>
        <p:spPr>
          <a:xfrm>
            <a:off x="838200" y="32067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Helvetica Neue" charset="0"/>
                <a:ea typeface="Helvetica Neue" charset="0"/>
                <a:cs typeface="Helvetica Neue" charset="0"/>
              </a:defRPr>
            </a:lvl1pPr>
          </a:lstStyle>
          <a:p>
            <a:fld id="{F665A07C-7C30-1B45-90AE-4D6799DA42EA}" type="datetime1">
              <a:rPr lang="en-US" smtClean="0"/>
              <a:t>12/7/2016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Helvetica Neue" charset="0"/>
                <a:ea typeface="Helvetica Neue" charset="0"/>
                <a:cs typeface="Helvetica Neue"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Helvetica Neue" charset="0"/>
                <a:ea typeface="Helvetica Neue" charset="0"/>
                <a:cs typeface="Helvetica Neue" charset="0"/>
              </a:defRPr>
            </a:lvl1pPr>
          </a:lstStyle>
          <a:p>
            <a:fld id="{877E0B6F-AEEF-CC4A-9754-A742878B9869}" type="slidenum">
              <a:rPr lang="en-US" smtClean="0"/>
              <a:pPr/>
              <a:t>‹#›</a:t>
            </a:fld>
            <a:endParaRPr lang="en-US"/>
          </a:p>
        </p:txBody>
      </p:sp>
      <p:pic>
        <p:nvPicPr>
          <p:cNvPr id="9" name="Shape 138" descr="Small Use Shield_GoldOnTrans.eps"/>
          <p:cNvPicPr preferRelativeResize="0">
            <a:picLocks noChangeAspect="1"/>
          </p:cNvPicPr>
          <p:nvPr userDrawn="1"/>
        </p:nvPicPr>
        <p:blipFill rotWithShape="1">
          <a:blip r:embed="rId13" cstate="hqprint">
            <a:alphaModFix/>
            <a:extLst>
              <a:ext uri="{28A0092B-C50C-407E-A947-70E740481C1C}">
                <a14:useLocalDpi xmlns:a14="http://schemas.microsoft.com/office/drawing/2010/main"/>
              </a:ext>
            </a:extLst>
          </a:blip>
          <a:srcRect/>
          <a:stretch/>
        </p:blipFill>
        <p:spPr>
          <a:xfrm>
            <a:off x="10852945" y="520390"/>
            <a:ext cx="1001710" cy="1001710"/>
          </a:xfrm>
          <a:prstGeom prst="rect">
            <a:avLst/>
          </a:prstGeom>
          <a:noFill/>
          <a:ln>
            <a:noFill/>
          </a:ln>
        </p:spPr>
      </p:pic>
    </p:spTree>
    <p:extLst>
      <p:ext uri="{BB962C8B-B14F-4D97-AF65-F5344CB8AC3E}">
        <p14:creationId xmlns:p14="http://schemas.microsoft.com/office/powerpoint/2010/main" val="3955637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1" i="0" kern="1200">
          <a:solidFill>
            <a:srgbClr val="3A5898"/>
          </a:solidFill>
          <a:latin typeface="Helvetica Neue Condensed" charset="0"/>
          <a:ea typeface="Helvetica Neue Condensed" charset="0"/>
          <a:cs typeface="Helvetica Neue Condensed" charset="0"/>
        </a:defRPr>
      </a:lvl1pPr>
    </p:titleStyle>
    <p:body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Helvetica Neue" charset="0"/>
          <a:ea typeface="Helvetica Neue" charset="0"/>
          <a:cs typeface="Helvetica Ne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Helvetica Neue" charset="0"/>
          <a:ea typeface="Helvetica Neue" charset="0"/>
          <a:cs typeface="Helvetica Ne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Helvetica Neue" charset="0"/>
          <a:ea typeface="Helvetica Neue" charset="0"/>
          <a:cs typeface="Helvetica Ne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Helvetica Neue" charset="0"/>
          <a:ea typeface="Helvetica Neue" charset="0"/>
          <a:cs typeface="Helvetica Neue" charset="0"/>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Helvetica Neue" charset="0"/>
          <a:ea typeface="Helvetica Neue" charset="0"/>
          <a:cs typeface="Helvetica Ne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DeepaRamaHegde/LACity311.gi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5948431"/>
            <a:ext cx="12192000" cy="929568"/>
          </a:xfrm>
          <a:prstGeom prst="rect">
            <a:avLst/>
          </a:prstGeom>
          <a:solidFill>
            <a:srgbClr val="3A58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Rectangle 3"/>
          <p:cNvSpPr/>
          <p:nvPr/>
        </p:nvSpPr>
        <p:spPr>
          <a:xfrm>
            <a:off x="0" y="5564681"/>
            <a:ext cx="12192000" cy="388626"/>
          </a:xfrm>
          <a:prstGeom prst="rect">
            <a:avLst/>
          </a:prstGeom>
          <a:solidFill>
            <a:srgbClr val="6D8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tangle 5"/>
          <p:cNvSpPr/>
          <p:nvPr/>
        </p:nvSpPr>
        <p:spPr>
          <a:xfrm>
            <a:off x="0" y="5342744"/>
            <a:ext cx="12192000" cy="229684"/>
          </a:xfrm>
          <a:prstGeom prst="rect">
            <a:avLst/>
          </a:prstGeom>
          <a:solidFill>
            <a:srgbClr val="AFBD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 name="Title 1"/>
          <p:cNvSpPr txBox="1">
            <a:spLocks/>
          </p:cNvSpPr>
          <p:nvPr/>
        </p:nvSpPr>
        <p:spPr>
          <a:xfrm>
            <a:off x="838200" y="2079067"/>
            <a:ext cx="10515600" cy="31872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7200" b="1" i="0" kern="1200">
                <a:solidFill>
                  <a:srgbClr val="3A5898"/>
                </a:solidFill>
                <a:latin typeface="Helvetica Neue Condensed Black" charset="0"/>
                <a:ea typeface="Helvetica Neue Condensed Black" charset="0"/>
                <a:cs typeface="Helvetica Neue Condensed Black" charset="0"/>
              </a:defRPr>
            </a:lvl1pPr>
          </a:lstStyle>
          <a:p>
            <a:endParaRPr lang="en-US" sz="4400" dirty="0"/>
          </a:p>
        </p:txBody>
      </p:sp>
      <p:sp>
        <p:nvSpPr>
          <p:cNvPr id="17" name="TextBox 16"/>
          <p:cNvSpPr txBox="1"/>
          <p:nvPr/>
        </p:nvSpPr>
        <p:spPr>
          <a:xfrm>
            <a:off x="492292" y="3201796"/>
            <a:ext cx="10391876" cy="1518364"/>
          </a:xfrm>
          <a:prstGeom prst="rect">
            <a:avLst/>
          </a:prstGeom>
          <a:noFill/>
        </p:spPr>
        <p:txBody>
          <a:bodyPr wrap="square" rtlCol="0">
            <a:spAutoFit/>
          </a:bodyPr>
          <a:lstStyle/>
          <a:p>
            <a:r>
              <a:rPr lang="en-US" sz="3800" b="1" dirty="0">
                <a:latin typeface="Helvetica Neue"/>
              </a:rPr>
              <a:t>311 Call Center Tracking Data for City of LA</a:t>
            </a:r>
            <a:endParaRPr lang="en-US" sz="3800" b="1" baseline="30000" dirty="0">
              <a:latin typeface="Helvetica Neue"/>
            </a:endParaRPr>
          </a:p>
          <a:p>
            <a:endParaRPr lang="en-US" sz="4000" b="1" baseline="30000" dirty="0">
              <a:latin typeface="Helvetica Neue"/>
            </a:endParaRPr>
          </a:p>
          <a:p>
            <a:r>
              <a:rPr lang="en-US" sz="2800" dirty="0">
                <a:latin typeface="Helvetica Neue"/>
              </a:rPr>
              <a:t>DSO 545: Statistical Computing and Data Visualization</a:t>
            </a:r>
          </a:p>
        </p:txBody>
      </p:sp>
      <p:sp>
        <p:nvSpPr>
          <p:cNvPr id="26" name="TextBox 25"/>
          <p:cNvSpPr txBox="1"/>
          <p:nvPr/>
        </p:nvSpPr>
        <p:spPr>
          <a:xfrm>
            <a:off x="6782977" y="6042898"/>
            <a:ext cx="2835892" cy="810478"/>
          </a:xfrm>
          <a:prstGeom prst="rect">
            <a:avLst/>
          </a:prstGeom>
          <a:noFill/>
        </p:spPr>
        <p:txBody>
          <a:bodyPr wrap="square" rtlCol="0">
            <a:spAutoFit/>
          </a:bodyPr>
          <a:lstStyle/>
          <a:p>
            <a:pPr algn="ctr">
              <a:lnSpc>
                <a:spcPts val="2800"/>
              </a:lnSpc>
            </a:pPr>
            <a:r>
              <a:rPr lang="en-US" sz="2400" dirty="0">
                <a:solidFill>
                  <a:srgbClr val="D8DFEB"/>
                </a:solidFill>
                <a:latin typeface="Helvetica Neue Condensed" charset="0"/>
                <a:ea typeface="Helvetica Neue Condensed" charset="0"/>
                <a:cs typeface="Helvetica Neue Condensed" charset="0"/>
              </a:rPr>
              <a:t>H. Leo</a:t>
            </a:r>
          </a:p>
          <a:p>
            <a:pPr algn="ctr">
              <a:lnSpc>
                <a:spcPts val="2800"/>
              </a:lnSpc>
            </a:pPr>
            <a:r>
              <a:rPr lang="en-US" sz="2400" dirty="0">
                <a:solidFill>
                  <a:srgbClr val="D8DFEB"/>
                </a:solidFill>
                <a:latin typeface="Helvetica Neue Condensed" charset="0"/>
                <a:ea typeface="Helvetica Neue Condensed" charset="0"/>
                <a:cs typeface="Helvetica Neue Condensed" charset="0"/>
              </a:rPr>
              <a:t>Kim</a:t>
            </a:r>
          </a:p>
        </p:txBody>
      </p:sp>
      <p:sp>
        <p:nvSpPr>
          <p:cNvPr id="27" name="TextBox 26"/>
          <p:cNvSpPr txBox="1"/>
          <p:nvPr/>
        </p:nvSpPr>
        <p:spPr>
          <a:xfrm>
            <a:off x="8524687" y="6052586"/>
            <a:ext cx="2835892" cy="810478"/>
          </a:xfrm>
          <a:prstGeom prst="rect">
            <a:avLst/>
          </a:prstGeom>
          <a:noFill/>
        </p:spPr>
        <p:txBody>
          <a:bodyPr wrap="square" rtlCol="0">
            <a:spAutoFit/>
          </a:bodyPr>
          <a:lstStyle/>
          <a:p>
            <a:pPr algn="ctr">
              <a:lnSpc>
                <a:spcPts val="2800"/>
              </a:lnSpc>
            </a:pPr>
            <a:r>
              <a:rPr lang="en-US" sz="2400" dirty="0">
                <a:solidFill>
                  <a:srgbClr val="D8DFEB"/>
                </a:solidFill>
                <a:latin typeface="Helvetica Neue Condensed" charset="0"/>
                <a:ea typeface="Helvetica Neue Condensed" charset="0"/>
                <a:cs typeface="Helvetica Neue Condensed" charset="0"/>
              </a:rPr>
              <a:t>Dzuy</a:t>
            </a:r>
          </a:p>
          <a:p>
            <a:pPr algn="ctr">
              <a:lnSpc>
                <a:spcPts val="2800"/>
              </a:lnSpc>
            </a:pPr>
            <a:r>
              <a:rPr lang="en-US" sz="2400" dirty="0">
                <a:solidFill>
                  <a:srgbClr val="D8DFEB"/>
                </a:solidFill>
                <a:latin typeface="Helvetica Neue Condensed" charset="0"/>
                <a:ea typeface="Helvetica Neue Condensed" charset="0"/>
                <a:cs typeface="Helvetica Neue Condensed" charset="0"/>
              </a:rPr>
              <a:t>Nguyen</a:t>
            </a:r>
          </a:p>
        </p:txBody>
      </p:sp>
      <p:sp>
        <p:nvSpPr>
          <p:cNvPr id="28" name="TextBox 27"/>
          <p:cNvSpPr txBox="1"/>
          <p:nvPr/>
        </p:nvSpPr>
        <p:spPr>
          <a:xfrm>
            <a:off x="1027247" y="6042898"/>
            <a:ext cx="2835892" cy="810478"/>
          </a:xfrm>
          <a:prstGeom prst="rect">
            <a:avLst/>
          </a:prstGeom>
          <a:noFill/>
        </p:spPr>
        <p:txBody>
          <a:bodyPr wrap="square" rtlCol="0">
            <a:spAutoFit/>
          </a:bodyPr>
          <a:lstStyle/>
          <a:p>
            <a:pPr algn="ctr">
              <a:lnSpc>
                <a:spcPts val="2800"/>
              </a:lnSpc>
            </a:pPr>
            <a:r>
              <a:rPr lang="en-US" sz="2400" dirty="0">
                <a:solidFill>
                  <a:srgbClr val="D8DFEB"/>
                </a:solidFill>
                <a:latin typeface="Helvetica Neue Condensed" charset="0"/>
                <a:ea typeface="Helvetica Neue Condensed" charset="0"/>
                <a:cs typeface="Helvetica Neue Condensed" charset="0"/>
              </a:rPr>
              <a:t>Chris</a:t>
            </a:r>
          </a:p>
          <a:p>
            <a:pPr algn="ctr">
              <a:lnSpc>
                <a:spcPts val="2800"/>
              </a:lnSpc>
            </a:pPr>
            <a:r>
              <a:rPr lang="en-US" sz="2400" dirty="0">
                <a:solidFill>
                  <a:srgbClr val="D8DFEB"/>
                </a:solidFill>
                <a:latin typeface="Helvetica Neue Condensed" charset="0"/>
                <a:ea typeface="Helvetica Neue Condensed" charset="0"/>
                <a:cs typeface="Helvetica Neue Condensed" charset="0"/>
              </a:rPr>
              <a:t>Anderson</a:t>
            </a:r>
          </a:p>
        </p:txBody>
      </p:sp>
      <p:sp>
        <p:nvSpPr>
          <p:cNvPr id="29" name="TextBox 28"/>
          <p:cNvSpPr txBox="1"/>
          <p:nvPr/>
        </p:nvSpPr>
        <p:spPr>
          <a:xfrm>
            <a:off x="3034257" y="6029273"/>
            <a:ext cx="2835892" cy="810478"/>
          </a:xfrm>
          <a:prstGeom prst="rect">
            <a:avLst/>
          </a:prstGeom>
          <a:noFill/>
        </p:spPr>
        <p:txBody>
          <a:bodyPr wrap="square" rtlCol="0">
            <a:spAutoFit/>
          </a:bodyPr>
          <a:lstStyle/>
          <a:p>
            <a:pPr algn="ctr">
              <a:lnSpc>
                <a:spcPts val="2800"/>
              </a:lnSpc>
            </a:pPr>
            <a:r>
              <a:rPr lang="en-US" sz="2400" dirty="0" err="1">
                <a:solidFill>
                  <a:srgbClr val="D8DFEB"/>
                </a:solidFill>
                <a:latin typeface="Helvetica Neue Condensed" charset="0"/>
                <a:ea typeface="Helvetica Neue Condensed" charset="0"/>
                <a:cs typeface="Helvetica Neue Condensed" charset="0"/>
              </a:rPr>
              <a:t>Snigdha</a:t>
            </a:r>
            <a:endParaRPr lang="en-US" sz="2400" dirty="0">
              <a:solidFill>
                <a:srgbClr val="D8DFEB"/>
              </a:solidFill>
              <a:latin typeface="Helvetica Neue Condensed" charset="0"/>
              <a:ea typeface="Helvetica Neue Condensed" charset="0"/>
              <a:cs typeface="Helvetica Neue Condensed" charset="0"/>
            </a:endParaRPr>
          </a:p>
          <a:p>
            <a:pPr algn="ctr">
              <a:lnSpc>
                <a:spcPts val="2800"/>
              </a:lnSpc>
            </a:pPr>
            <a:r>
              <a:rPr lang="en-US" sz="2400" dirty="0" err="1">
                <a:solidFill>
                  <a:srgbClr val="D8DFEB"/>
                </a:solidFill>
                <a:latin typeface="Helvetica Neue Condensed" charset="0"/>
                <a:ea typeface="Helvetica Neue Condensed" charset="0"/>
                <a:cs typeface="Helvetica Neue Condensed" charset="0"/>
              </a:rPr>
              <a:t>Goel</a:t>
            </a:r>
            <a:endParaRPr lang="en-US" sz="2400" dirty="0">
              <a:solidFill>
                <a:srgbClr val="D8DFEB"/>
              </a:solidFill>
              <a:latin typeface="Helvetica Neue Condensed" charset="0"/>
              <a:ea typeface="Helvetica Neue Condensed" charset="0"/>
              <a:cs typeface="Helvetica Neue Condensed" charset="0"/>
            </a:endParaRPr>
          </a:p>
        </p:txBody>
      </p:sp>
      <p:sp>
        <p:nvSpPr>
          <p:cNvPr id="18" name="TextBox 17"/>
          <p:cNvSpPr txBox="1"/>
          <p:nvPr/>
        </p:nvSpPr>
        <p:spPr>
          <a:xfrm>
            <a:off x="5082407" y="6037148"/>
            <a:ext cx="2835892" cy="810478"/>
          </a:xfrm>
          <a:prstGeom prst="rect">
            <a:avLst/>
          </a:prstGeom>
          <a:noFill/>
        </p:spPr>
        <p:txBody>
          <a:bodyPr wrap="square" rtlCol="0">
            <a:spAutoFit/>
          </a:bodyPr>
          <a:lstStyle/>
          <a:p>
            <a:pPr algn="ctr">
              <a:lnSpc>
                <a:spcPts val="2800"/>
              </a:lnSpc>
            </a:pPr>
            <a:r>
              <a:rPr lang="en-US" sz="2400" dirty="0">
                <a:solidFill>
                  <a:srgbClr val="D8DFEB"/>
                </a:solidFill>
                <a:latin typeface="Helvetica Neue Condensed" charset="0"/>
                <a:ea typeface="Helvetica Neue Condensed" charset="0"/>
                <a:cs typeface="Helvetica Neue Condensed" charset="0"/>
              </a:rPr>
              <a:t>Deepa Rama</a:t>
            </a:r>
          </a:p>
          <a:p>
            <a:pPr algn="ctr">
              <a:lnSpc>
                <a:spcPts val="2800"/>
              </a:lnSpc>
            </a:pPr>
            <a:r>
              <a:rPr lang="en-US" sz="2400" dirty="0" err="1">
                <a:solidFill>
                  <a:srgbClr val="D8DFEB"/>
                </a:solidFill>
                <a:latin typeface="Helvetica Neue Condensed" charset="0"/>
                <a:ea typeface="Helvetica Neue Condensed" charset="0"/>
                <a:cs typeface="Helvetica Neue Condensed" charset="0"/>
              </a:rPr>
              <a:t>Hegde</a:t>
            </a:r>
            <a:endParaRPr lang="en-US" sz="2400" dirty="0">
              <a:solidFill>
                <a:srgbClr val="D8DFEB"/>
              </a:solidFill>
              <a:latin typeface="Helvetica Neue Condensed" charset="0"/>
              <a:ea typeface="Helvetica Neue Condensed" charset="0"/>
              <a:cs typeface="Helvetica Neue Condensed" charset="0"/>
            </a:endParaRPr>
          </a:p>
        </p:txBody>
      </p:sp>
      <p:pic>
        <p:nvPicPr>
          <p:cNvPr id="2" name="Picture 1"/>
          <p:cNvPicPr>
            <a:picLocks noChangeAspect="1"/>
          </p:cNvPicPr>
          <p:nvPr/>
        </p:nvPicPr>
        <p:blipFill>
          <a:blip r:embed="rId2"/>
          <a:stretch>
            <a:fillRect/>
          </a:stretch>
        </p:blipFill>
        <p:spPr>
          <a:xfrm>
            <a:off x="838200" y="327691"/>
            <a:ext cx="2686104" cy="2686104"/>
          </a:xfrm>
          <a:prstGeom prst="rect">
            <a:avLst/>
          </a:prstGeom>
        </p:spPr>
      </p:pic>
    </p:spTree>
    <p:extLst>
      <p:ext uri="{BB962C8B-B14F-4D97-AF65-F5344CB8AC3E}">
        <p14:creationId xmlns:p14="http://schemas.microsoft.com/office/powerpoint/2010/main" val="46102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cstate="hqprint">
            <a:extLst>
              <a:ext uri="{28A0092B-C50C-407E-A947-70E740481C1C}">
                <a14:useLocalDpi xmlns:a14="http://schemas.microsoft.com/office/drawing/2010/main"/>
              </a:ext>
            </a:extLst>
          </a:blip>
          <a:srcRect t="4129" b="3499"/>
          <a:stretch/>
        </p:blipFill>
        <p:spPr>
          <a:xfrm>
            <a:off x="1827026" y="1395249"/>
            <a:ext cx="8537948" cy="3943369"/>
          </a:xfrm>
          <a:prstGeom prst="rect">
            <a:avLst/>
          </a:prstGeom>
        </p:spPr>
      </p:pic>
      <p:sp>
        <p:nvSpPr>
          <p:cNvPr id="4" name="Slide Number Placeholder 3"/>
          <p:cNvSpPr>
            <a:spLocks noGrp="1"/>
          </p:cNvSpPr>
          <p:nvPr>
            <p:ph type="sldNum" sz="quarter" idx="12"/>
          </p:nvPr>
        </p:nvSpPr>
        <p:spPr/>
        <p:txBody>
          <a:bodyPr/>
          <a:lstStyle/>
          <a:p>
            <a:fld id="{877E0B6F-AEEF-CC4A-9754-A742878B9869}" type="slidenum">
              <a:rPr lang="en-US" smtClean="0"/>
              <a:t>10</a:t>
            </a:fld>
            <a:endParaRPr lang="en-US"/>
          </a:p>
        </p:txBody>
      </p:sp>
      <p:sp>
        <p:nvSpPr>
          <p:cNvPr id="5" name="Title 1"/>
          <p:cNvSpPr>
            <a:spLocks noGrp="1"/>
          </p:cNvSpPr>
          <p:nvPr>
            <p:ph type="title"/>
          </p:nvPr>
        </p:nvSpPr>
        <p:spPr>
          <a:xfrm>
            <a:off x="838200" y="320675"/>
            <a:ext cx="10515600" cy="1325563"/>
          </a:xfrm>
        </p:spPr>
        <p:txBody>
          <a:bodyPr/>
          <a:lstStyle/>
          <a:p>
            <a:r>
              <a:rPr lang="en-US" sz="3800" dirty="0"/>
              <a:t>Who? Age vs Calls</a:t>
            </a:r>
          </a:p>
        </p:txBody>
      </p:sp>
      <p:sp>
        <p:nvSpPr>
          <p:cNvPr id="13" name="TextBox 12"/>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4" name="TextBox 13"/>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15" name="TextBox 14"/>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6" name="TextBox 15"/>
          <p:cNvSpPr txBox="1"/>
          <p:nvPr/>
        </p:nvSpPr>
        <p:spPr>
          <a:xfrm>
            <a:off x="6194514" y="6453209"/>
            <a:ext cx="20615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DATA VISUALIZATION</a:t>
            </a:r>
          </a:p>
        </p:txBody>
      </p:sp>
      <p:sp>
        <p:nvSpPr>
          <p:cNvPr id="17" name="TextBox 16"/>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8" name="TextBox 17"/>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sp>
        <p:nvSpPr>
          <p:cNvPr id="21" name="TextBox 20"/>
          <p:cNvSpPr txBox="1"/>
          <p:nvPr/>
        </p:nvSpPr>
        <p:spPr>
          <a:xfrm>
            <a:off x="2047473" y="5703429"/>
            <a:ext cx="8097088" cy="369332"/>
          </a:xfrm>
          <a:prstGeom prst="rect">
            <a:avLst/>
          </a:prstGeom>
          <a:noFill/>
          <a:ln>
            <a:solidFill>
              <a:srgbClr val="3A5898"/>
            </a:solidFill>
          </a:ln>
        </p:spPr>
        <p:txBody>
          <a:bodyPr wrap="none" rtlCol="0">
            <a:spAutoFit/>
          </a:bodyPr>
          <a:lstStyle/>
          <a:p>
            <a:pPr algn="ctr"/>
            <a:r>
              <a:rPr lang="en-US" dirty="0">
                <a:solidFill>
                  <a:srgbClr val="3A5898"/>
                </a:solidFill>
                <a:latin typeface="Helvetica Neue"/>
              </a:rPr>
              <a:t>Calls clustered around zip codes with approximately 10% of citizens over 65</a:t>
            </a:r>
          </a:p>
        </p:txBody>
      </p:sp>
    </p:spTree>
    <p:extLst>
      <p:ext uri="{BB962C8B-B14F-4D97-AF65-F5344CB8AC3E}">
        <p14:creationId xmlns:p14="http://schemas.microsoft.com/office/powerpoint/2010/main" val="2606028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77E0B6F-AEEF-CC4A-9754-A742878B9869}" type="slidenum">
              <a:rPr lang="en-US" smtClean="0"/>
              <a:t>11</a:t>
            </a:fld>
            <a:endParaRPr lang="en-US"/>
          </a:p>
        </p:txBody>
      </p:sp>
      <p:sp>
        <p:nvSpPr>
          <p:cNvPr id="5" name="Title 1"/>
          <p:cNvSpPr>
            <a:spLocks noGrp="1"/>
          </p:cNvSpPr>
          <p:nvPr>
            <p:ph type="title"/>
          </p:nvPr>
        </p:nvSpPr>
        <p:spPr>
          <a:xfrm>
            <a:off x="838200" y="320675"/>
            <a:ext cx="10515600" cy="1325563"/>
          </a:xfrm>
        </p:spPr>
        <p:txBody>
          <a:bodyPr/>
          <a:lstStyle/>
          <a:p>
            <a:r>
              <a:rPr lang="en-US" sz="3800" dirty="0"/>
              <a:t>Who? Education vs Calls</a:t>
            </a:r>
          </a:p>
        </p:txBody>
      </p:sp>
      <p:sp>
        <p:nvSpPr>
          <p:cNvPr id="13" name="TextBox 12"/>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4" name="TextBox 13"/>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15" name="TextBox 14"/>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6" name="TextBox 15"/>
          <p:cNvSpPr txBox="1"/>
          <p:nvPr/>
        </p:nvSpPr>
        <p:spPr>
          <a:xfrm>
            <a:off x="6194514" y="6453209"/>
            <a:ext cx="20615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DATA VISUALIZATION</a:t>
            </a:r>
          </a:p>
        </p:txBody>
      </p:sp>
      <p:sp>
        <p:nvSpPr>
          <p:cNvPr id="17" name="TextBox 16"/>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8" name="TextBox 17"/>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pic>
        <p:nvPicPr>
          <p:cNvPr id="19" name="Picture 18"/>
          <p:cNvPicPr>
            <a:picLocks noChangeAspect="1"/>
          </p:cNvPicPr>
          <p:nvPr/>
        </p:nvPicPr>
        <p:blipFill rotWithShape="1">
          <a:blip r:embed="rId2" cstate="hqprint">
            <a:extLst>
              <a:ext uri="{28A0092B-C50C-407E-A947-70E740481C1C}">
                <a14:useLocalDpi xmlns:a14="http://schemas.microsoft.com/office/drawing/2010/main"/>
              </a:ext>
            </a:extLst>
          </a:blip>
          <a:srcRect t="2878"/>
          <a:stretch/>
        </p:blipFill>
        <p:spPr>
          <a:xfrm>
            <a:off x="2036698" y="1395249"/>
            <a:ext cx="8118604" cy="3942479"/>
          </a:xfrm>
          <a:prstGeom prst="rect">
            <a:avLst/>
          </a:prstGeom>
        </p:spPr>
      </p:pic>
      <p:sp>
        <p:nvSpPr>
          <p:cNvPr id="21" name="TextBox 20"/>
          <p:cNvSpPr txBox="1"/>
          <p:nvPr/>
        </p:nvSpPr>
        <p:spPr>
          <a:xfrm>
            <a:off x="3374775" y="5703429"/>
            <a:ext cx="5442516" cy="369332"/>
          </a:xfrm>
          <a:prstGeom prst="rect">
            <a:avLst/>
          </a:prstGeom>
          <a:noFill/>
          <a:ln>
            <a:solidFill>
              <a:srgbClr val="3A5898"/>
            </a:solidFill>
          </a:ln>
        </p:spPr>
        <p:txBody>
          <a:bodyPr wrap="none" rtlCol="0">
            <a:spAutoFit/>
          </a:bodyPr>
          <a:lstStyle/>
          <a:p>
            <a:pPr algn="ctr"/>
            <a:r>
              <a:rPr lang="en-US" dirty="0">
                <a:solidFill>
                  <a:srgbClr val="3A5898"/>
                </a:solidFill>
                <a:latin typeface="Helvetica Neue"/>
              </a:rPr>
              <a:t>Spike of calls from areas with low college graduates</a:t>
            </a:r>
          </a:p>
        </p:txBody>
      </p:sp>
    </p:spTree>
    <p:extLst>
      <p:ext uri="{BB962C8B-B14F-4D97-AF65-F5344CB8AC3E}">
        <p14:creationId xmlns:p14="http://schemas.microsoft.com/office/powerpoint/2010/main" val="1124502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cstate="hqprint">
            <a:extLst>
              <a:ext uri="{28A0092B-C50C-407E-A947-70E740481C1C}">
                <a14:useLocalDpi xmlns:a14="http://schemas.microsoft.com/office/drawing/2010/main"/>
              </a:ext>
            </a:extLst>
          </a:blip>
          <a:srcRect t="4766"/>
          <a:stretch/>
        </p:blipFill>
        <p:spPr>
          <a:xfrm>
            <a:off x="1956238" y="1395249"/>
            <a:ext cx="8279524" cy="3942479"/>
          </a:xfrm>
          <a:prstGeom prst="rect">
            <a:avLst/>
          </a:prstGeom>
        </p:spPr>
      </p:pic>
      <p:sp>
        <p:nvSpPr>
          <p:cNvPr id="4" name="Slide Number Placeholder 3"/>
          <p:cNvSpPr>
            <a:spLocks noGrp="1"/>
          </p:cNvSpPr>
          <p:nvPr>
            <p:ph type="sldNum" sz="quarter" idx="12"/>
          </p:nvPr>
        </p:nvSpPr>
        <p:spPr/>
        <p:txBody>
          <a:bodyPr/>
          <a:lstStyle/>
          <a:p>
            <a:fld id="{877E0B6F-AEEF-CC4A-9754-A742878B9869}" type="slidenum">
              <a:rPr lang="en-US" smtClean="0"/>
              <a:t>12</a:t>
            </a:fld>
            <a:endParaRPr lang="en-US"/>
          </a:p>
        </p:txBody>
      </p:sp>
      <p:sp>
        <p:nvSpPr>
          <p:cNvPr id="5" name="Title 1"/>
          <p:cNvSpPr>
            <a:spLocks noGrp="1"/>
          </p:cNvSpPr>
          <p:nvPr>
            <p:ph type="title"/>
          </p:nvPr>
        </p:nvSpPr>
        <p:spPr>
          <a:xfrm>
            <a:off x="838200" y="320675"/>
            <a:ext cx="10515600" cy="1325563"/>
          </a:xfrm>
        </p:spPr>
        <p:txBody>
          <a:bodyPr/>
          <a:lstStyle/>
          <a:p>
            <a:r>
              <a:rPr lang="en-US" sz="3800" dirty="0"/>
              <a:t>Who? Rent vs Calls</a:t>
            </a:r>
          </a:p>
        </p:txBody>
      </p:sp>
      <p:sp>
        <p:nvSpPr>
          <p:cNvPr id="13" name="TextBox 12"/>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4" name="TextBox 13"/>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15" name="TextBox 14"/>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6" name="TextBox 15"/>
          <p:cNvSpPr txBox="1"/>
          <p:nvPr/>
        </p:nvSpPr>
        <p:spPr>
          <a:xfrm>
            <a:off x="6194514" y="6453209"/>
            <a:ext cx="20615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DATA VISUALIZATION</a:t>
            </a:r>
          </a:p>
        </p:txBody>
      </p:sp>
      <p:sp>
        <p:nvSpPr>
          <p:cNvPr id="17" name="TextBox 16"/>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8" name="TextBox 17"/>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sp>
        <p:nvSpPr>
          <p:cNvPr id="21" name="TextBox 20"/>
          <p:cNvSpPr txBox="1"/>
          <p:nvPr/>
        </p:nvSpPr>
        <p:spPr>
          <a:xfrm>
            <a:off x="2214202" y="5703429"/>
            <a:ext cx="7763665" cy="369332"/>
          </a:xfrm>
          <a:prstGeom prst="rect">
            <a:avLst/>
          </a:prstGeom>
          <a:noFill/>
          <a:ln>
            <a:solidFill>
              <a:srgbClr val="3A5898"/>
            </a:solidFill>
          </a:ln>
        </p:spPr>
        <p:txBody>
          <a:bodyPr wrap="none" rtlCol="0">
            <a:spAutoFit/>
          </a:bodyPr>
          <a:lstStyle/>
          <a:p>
            <a:pPr algn="ctr"/>
            <a:r>
              <a:rPr lang="en-US" dirty="0">
                <a:solidFill>
                  <a:srgbClr val="3A5898"/>
                </a:solidFill>
                <a:latin typeface="Helvetica Neue"/>
              </a:rPr>
              <a:t>Majority of calls occur in zip codes where over half of residents are renters</a:t>
            </a:r>
          </a:p>
        </p:txBody>
      </p:sp>
    </p:spTree>
    <p:extLst>
      <p:ext uri="{BB962C8B-B14F-4D97-AF65-F5344CB8AC3E}">
        <p14:creationId xmlns:p14="http://schemas.microsoft.com/office/powerpoint/2010/main" val="343748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sz="3800" dirty="0"/>
              <a:t>What platform are the customers using?</a:t>
            </a:r>
          </a:p>
        </p:txBody>
      </p:sp>
      <p:sp>
        <p:nvSpPr>
          <p:cNvPr id="11" name="Content Placeholder 2"/>
          <p:cNvSpPr>
            <a:spLocks noGrp="1"/>
          </p:cNvSpPr>
          <p:nvPr>
            <p:ph type="body" idx="1"/>
          </p:nvPr>
        </p:nvSpPr>
        <p:spPr/>
        <p:txBody>
          <a:bodyPr>
            <a:normAutofit/>
          </a:bodyPr>
          <a:lstStyle/>
          <a:p>
            <a:pPr marL="0" indent="0">
              <a:lnSpc>
                <a:spcPct val="110000"/>
              </a:lnSpc>
              <a:spcBef>
                <a:spcPts val="100"/>
              </a:spcBef>
              <a:buNone/>
            </a:pPr>
            <a:r>
              <a:rPr lang="en-US" sz="3000" dirty="0"/>
              <a:t>Platform Types and Usage</a:t>
            </a:r>
          </a:p>
          <a:p>
            <a:pPr marL="0" indent="0">
              <a:lnSpc>
                <a:spcPct val="110000"/>
              </a:lnSpc>
              <a:spcBef>
                <a:spcPts val="100"/>
              </a:spcBef>
              <a:buNone/>
            </a:pPr>
            <a:r>
              <a:rPr lang="en-US" sz="3000" dirty="0"/>
              <a:t>Data: Service Request (2015 – 2016)</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77E0B6F-AEEF-CC4A-9754-A742878B9869}" type="slidenum">
              <a:rPr lang="en-US" smtClean="0"/>
              <a:t>13</a:t>
            </a:fld>
            <a:endParaRPr lang="en-US"/>
          </a:p>
        </p:txBody>
      </p:sp>
      <p:sp>
        <p:nvSpPr>
          <p:cNvPr id="13" name="TextBox 12"/>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4" name="TextBox 13"/>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15" name="TextBox 14"/>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6" name="TextBox 15"/>
          <p:cNvSpPr txBox="1"/>
          <p:nvPr/>
        </p:nvSpPr>
        <p:spPr>
          <a:xfrm>
            <a:off x="6194514" y="6453209"/>
            <a:ext cx="20615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DATA VISUALIZATION</a:t>
            </a:r>
          </a:p>
        </p:txBody>
      </p:sp>
      <p:sp>
        <p:nvSpPr>
          <p:cNvPr id="17" name="TextBox 16"/>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8" name="TextBox 17"/>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spTree>
    <p:extLst>
      <p:ext uri="{BB962C8B-B14F-4D97-AF65-F5344CB8AC3E}">
        <p14:creationId xmlns:p14="http://schemas.microsoft.com/office/powerpoint/2010/main" val="178421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77E0B6F-AEEF-CC4A-9754-A742878B9869}" type="slidenum">
              <a:rPr lang="en-US" smtClean="0"/>
              <a:t>14</a:t>
            </a:fld>
            <a:endParaRPr lang="en-US"/>
          </a:p>
        </p:txBody>
      </p:sp>
      <p:sp>
        <p:nvSpPr>
          <p:cNvPr id="5" name="Title 1"/>
          <p:cNvSpPr>
            <a:spLocks noGrp="1"/>
          </p:cNvSpPr>
          <p:nvPr>
            <p:ph type="title"/>
          </p:nvPr>
        </p:nvSpPr>
        <p:spPr>
          <a:xfrm>
            <a:off x="838200" y="320675"/>
            <a:ext cx="10515600" cy="1325563"/>
          </a:xfrm>
        </p:spPr>
        <p:txBody>
          <a:bodyPr/>
          <a:lstStyle/>
          <a:p>
            <a:r>
              <a:rPr lang="en-US" sz="3800" dirty="0"/>
              <a:t>Platform Usage</a:t>
            </a:r>
          </a:p>
        </p:txBody>
      </p:sp>
      <p:sp>
        <p:nvSpPr>
          <p:cNvPr id="13" name="TextBox 12"/>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4" name="TextBox 13"/>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15" name="TextBox 14"/>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6" name="TextBox 15"/>
          <p:cNvSpPr txBox="1"/>
          <p:nvPr/>
        </p:nvSpPr>
        <p:spPr>
          <a:xfrm>
            <a:off x="6194514" y="6453209"/>
            <a:ext cx="20615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DATA VISUALIZATION</a:t>
            </a:r>
          </a:p>
        </p:txBody>
      </p:sp>
      <p:sp>
        <p:nvSpPr>
          <p:cNvPr id="17" name="TextBox 16"/>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8" name="TextBox 17"/>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pic>
        <p:nvPicPr>
          <p:cNvPr id="19" name="Picture 18"/>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44162" y="1450428"/>
            <a:ext cx="5494309" cy="3626069"/>
          </a:xfrm>
          <a:prstGeom prst="rect">
            <a:avLst/>
          </a:prstGeom>
        </p:spPr>
      </p:pic>
      <p:pic>
        <p:nvPicPr>
          <p:cNvPr id="21" name="Picture 20"/>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946161" y="1450428"/>
            <a:ext cx="5612525" cy="3626069"/>
          </a:xfrm>
          <a:prstGeom prst="rect">
            <a:avLst/>
          </a:prstGeom>
        </p:spPr>
      </p:pic>
      <p:sp>
        <p:nvSpPr>
          <p:cNvPr id="22" name="TextBox 21"/>
          <p:cNvSpPr txBox="1"/>
          <p:nvPr/>
        </p:nvSpPr>
        <p:spPr>
          <a:xfrm>
            <a:off x="2447172" y="5703429"/>
            <a:ext cx="7297703" cy="369332"/>
          </a:xfrm>
          <a:prstGeom prst="rect">
            <a:avLst/>
          </a:prstGeom>
          <a:noFill/>
          <a:ln>
            <a:solidFill>
              <a:srgbClr val="3A5898"/>
            </a:solidFill>
          </a:ln>
        </p:spPr>
        <p:txBody>
          <a:bodyPr wrap="none" rtlCol="0">
            <a:spAutoFit/>
          </a:bodyPr>
          <a:lstStyle/>
          <a:p>
            <a:pPr algn="ctr"/>
            <a:r>
              <a:rPr lang="en-US" dirty="0">
                <a:solidFill>
                  <a:srgbClr val="3A5898"/>
                </a:solidFill>
                <a:latin typeface="Helvetica Neue"/>
              </a:rPr>
              <a:t>Calling 311 is by far the largest platform for citizens to place a request</a:t>
            </a:r>
          </a:p>
        </p:txBody>
      </p:sp>
    </p:spTree>
    <p:extLst>
      <p:ext uri="{BB962C8B-B14F-4D97-AF65-F5344CB8AC3E}">
        <p14:creationId xmlns:p14="http://schemas.microsoft.com/office/powerpoint/2010/main" val="689481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sz="3800" dirty="0"/>
              <a:t>When are calls occurring?</a:t>
            </a:r>
          </a:p>
        </p:txBody>
      </p:sp>
      <p:sp>
        <p:nvSpPr>
          <p:cNvPr id="11" name="Content Placeholder 2"/>
          <p:cNvSpPr>
            <a:spLocks noGrp="1"/>
          </p:cNvSpPr>
          <p:nvPr>
            <p:ph type="body" idx="1"/>
          </p:nvPr>
        </p:nvSpPr>
        <p:spPr/>
        <p:txBody>
          <a:bodyPr>
            <a:normAutofit/>
          </a:bodyPr>
          <a:lstStyle/>
          <a:p>
            <a:pPr marL="0" indent="0">
              <a:lnSpc>
                <a:spcPct val="110000"/>
              </a:lnSpc>
              <a:spcBef>
                <a:spcPts val="100"/>
              </a:spcBef>
              <a:buNone/>
            </a:pPr>
            <a:r>
              <a:rPr lang="en-US" sz="3000" dirty="0"/>
              <a:t>Daily and Hourly Analysis</a:t>
            </a:r>
          </a:p>
          <a:p>
            <a:pPr>
              <a:lnSpc>
                <a:spcPct val="110000"/>
              </a:lnSpc>
              <a:spcBef>
                <a:spcPts val="100"/>
              </a:spcBef>
            </a:pPr>
            <a:r>
              <a:rPr lang="en-US" sz="3000" dirty="0"/>
              <a:t>Data: Service Request (2015 – 2016)</a:t>
            </a:r>
          </a:p>
        </p:txBody>
      </p:sp>
      <p:sp>
        <p:nvSpPr>
          <p:cNvPr id="4" name="Slide Number Placeholder 3"/>
          <p:cNvSpPr>
            <a:spLocks noGrp="1"/>
          </p:cNvSpPr>
          <p:nvPr>
            <p:ph type="sldNum" sz="quarter" idx="12"/>
          </p:nvPr>
        </p:nvSpPr>
        <p:spPr/>
        <p:txBody>
          <a:bodyPr/>
          <a:lstStyle/>
          <a:p>
            <a:fld id="{877E0B6F-AEEF-CC4A-9754-A742878B9869}" type="slidenum">
              <a:rPr lang="en-US" smtClean="0"/>
              <a:t>15</a:t>
            </a:fld>
            <a:endParaRPr lang="en-US"/>
          </a:p>
        </p:txBody>
      </p:sp>
      <p:sp>
        <p:nvSpPr>
          <p:cNvPr id="13" name="TextBox 12"/>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4" name="TextBox 13"/>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15" name="TextBox 14"/>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6" name="TextBox 15"/>
          <p:cNvSpPr txBox="1"/>
          <p:nvPr/>
        </p:nvSpPr>
        <p:spPr>
          <a:xfrm>
            <a:off x="6194514" y="6453209"/>
            <a:ext cx="20615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DATA VISUALIZATION</a:t>
            </a:r>
          </a:p>
        </p:txBody>
      </p:sp>
      <p:sp>
        <p:nvSpPr>
          <p:cNvPr id="17" name="TextBox 16"/>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8" name="TextBox 17"/>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spTree>
    <p:extLst>
      <p:ext uri="{BB962C8B-B14F-4D97-AF65-F5344CB8AC3E}">
        <p14:creationId xmlns:p14="http://schemas.microsoft.com/office/powerpoint/2010/main" val="11062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77E0B6F-AEEF-CC4A-9754-A742878B9869}" type="slidenum">
              <a:rPr lang="en-US" smtClean="0"/>
              <a:t>16</a:t>
            </a:fld>
            <a:endParaRPr lang="en-US"/>
          </a:p>
        </p:txBody>
      </p:sp>
      <p:sp>
        <p:nvSpPr>
          <p:cNvPr id="5" name="Title 1"/>
          <p:cNvSpPr>
            <a:spLocks noGrp="1"/>
          </p:cNvSpPr>
          <p:nvPr>
            <p:ph type="title"/>
          </p:nvPr>
        </p:nvSpPr>
        <p:spPr>
          <a:xfrm>
            <a:off x="838200" y="320675"/>
            <a:ext cx="10515600" cy="1325563"/>
          </a:xfrm>
        </p:spPr>
        <p:txBody>
          <a:bodyPr/>
          <a:lstStyle/>
          <a:p>
            <a:r>
              <a:rPr lang="en-US" sz="3800" dirty="0"/>
              <a:t>Request Timeframe</a:t>
            </a:r>
          </a:p>
        </p:txBody>
      </p:sp>
      <p:sp>
        <p:nvSpPr>
          <p:cNvPr id="13" name="TextBox 12"/>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4" name="TextBox 13"/>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15" name="TextBox 14"/>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6" name="TextBox 15"/>
          <p:cNvSpPr txBox="1"/>
          <p:nvPr/>
        </p:nvSpPr>
        <p:spPr>
          <a:xfrm>
            <a:off x="6194514" y="6453209"/>
            <a:ext cx="20615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DATA VISUALIZATION</a:t>
            </a:r>
          </a:p>
        </p:txBody>
      </p:sp>
      <p:sp>
        <p:nvSpPr>
          <p:cNvPr id="17" name="TextBox 16"/>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8" name="TextBox 17"/>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pic>
        <p:nvPicPr>
          <p:cNvPr id="11" name="Picture 10"/>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774394" y="1238930"/>
            <a:ext cx="6643212" cy="4483558"/>
          </a:xfrm>
          <a:prstGeom prst="rect">
            <a:avLst/>
          </a:prstGeom>
        </p:spPr>
      </p:pic>
      <p:sp>
        <p:nvSpPr>
          <p:cNvPr id="12" name="TextBox 11"/>
          <p:cNvSpPr txBox="1"/>
          <p:nvPr/>
        </p:nvSpPr>
        <p:spPr>
          <a:xfrm>
            <a:off x="2336034" y="5888095"/>
            <a:ext cx="7520007" cy="369332"/>
          </a:xfrm>
          <a:prstGeom prst="rect">
            <a:avLst/>
          </a:prstGeom>
          <a:noFill/>
          <a:ln>
            <a:solidFill>
              <a:srgbClr val="3A5898"/>
            </a:solidFill>
          </a:ln>
        </p:spPr>
        <p:txBody>
          <a:bodyPr wrap="none" rtlCol="0">
            <a:spAutoFit/>
          </a:bodyPr>
          <a:lstStyle/>
          <a:p>
            <a:pPr algn="ctr"/>
            <a:r>
              <a:rPr lang="en-US" dirty="0">
                <a:solidFill>
                  <a:srgbClr val="3A5898"/>
                </a:solidFill>
                <a:latin typeface="Helvetica Neue"/>
              </a:rPr>
              <a:t>Concentration of calls on Monday concentrated around 10 am and 3 pm</a:t>
            </a:r>
          </a:p>
        </p:txBody>
      </p:sp>
    </p:spTree>
    <p:extLst>
      <p:ext uri="{BB962C8B-B14F-4D97-AF65-F5344CB8AC3E}">
        <p14:creationId xmlns:p14="http://schemas.microsoft.com/office/powerpoint/2010/main" val="203403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sz="3800" dirty="0"/>
              <a:t>Where are the calls coming from?</a:t>
            </a:r>
          </a:p>
        </p:txBody>
      </p:sp>
      <p:sp>
        <p:nvSpPr>
          <p:cNvPr id="11" name="Content Placeholder 2"/>
          <p:cNvSpPr>
            <a:spLocks noGrp="1"/>
          </p:cNvSpPr>
          <p:nvPr>
            <p:ph type="body" idx="1"/>
          </p:nvPr>
        </p:nvSpPr>
        <p:spPr/>
        <p:txBody>
          <a:bodyPr>
            <a:normAutofit fontScale="92500" lnSpcReduction="10000"/>
          </a:bodyPr>
          <a:lstStyle/>
          <a:p>
            <a:pPr marL="0" indent="0">
              <a:lnSpc>
                <a:spcPct val="110000"/>
              </a:lnSpc>
              <a:spcBef>
                <a:spcPts val="100"/>
              </a:spcBef>
              <a:buNone/>
            </a:pPr>
            <a:r>
              <a:rPr lang="en-US" sz="3000" dirty="0"/>
              <a:t>Zip Code Segmentation, Geographic Overlay, and Visual Time Series </a:t>
            </a:r>
          </a:p>
          <a:p>
            <a:pPr>
              <a:lnSpc>
                <a:spcPct val="110000"/>
              </a:lnSpc>
              <a:spcBef>
                <a:spcPts val="100"/>
              </a:spcBef>
            </a:pPr>
            <a:r>
              <a:rPr lang="en-US" sz="3000" dirty="0"/>
              <a:t>Data: Call Center (2011 – 2015)</a:t>
            </a:r>
          </a:p>
          <a:p>
            <a:pPr marL="0" indent="0">
              <a:lnSpc>
                <a:spcPct val="110000"/>
              </a:lnSpc>
              <a:spcBef>
                <a:spcPts val="100"/>
              </a:spcBef>
              <a:buNone/>
            </a:pPr>
            <a:endParaRPr lang="en-US" sz="3000"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77E0B6F-AEEF-CC4A-9754-A742878B9869}" type="slidenum">
              <a:rPr lang="en-US" smtClean="0"/>
              <a:t>17</a:t>
            </a:fld>
            <a:endParaRPr lang="en-US"/>
          </a:p>
        </p:txBody>
      </p:sp>
      <p:sp>
        <p:nvSpPr>
          <p:cNvPr id="13" name="TextBox 12"/>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4" name="TextBox 13"/>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15" name="TextBox 14"/>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6" name="TextBox 15"/>
          <p:cNvSpPr txBox="1"/>
          <p:nvPr/>
        </p:nvSpPr>
        <p:spPr>
          <a:xfrm>
            <a:off x="6194514" y="6453209"/>
            <a:ext cx="20615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DATA VISUALIZATION</a:t>
            </a:r>
          </a:p>
        </p:txBody>
      </p:sp>
      <p:sp>
        <p:nvSpPr>
          <p:cNvPr id="17" name="TextBox 16"/>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8" name="TextBox 17"/>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spTree>
    <p:extLst>
      <p:ext uri="{BB962C8B-B14F-4D97-AF65-F5344CB8AC3E}">
        <p14:creationId xmlns:p14="http://schemas.microsoft.com/office/powerpoint/2010/main" val="2466585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77E0B6F-AEEF-CC4A-9754-A742878B9869}" type="slidenum">
              <a:rPr lang="en-US" smtClean="0"/>
              <a:t>18</a:t>
            </a:fld>
            <a:endParaRPr lang="en-US"/>
          </a:p>
        </p:txBody>
      </p:sp>
      <p:sp>
        <p:nvSpPr>
          <p:cNvPr id="5" name="Title 1"/>
          <p:cNvSpPr>
            <a:spLocks noGrp="1"/>
          </p:cNvSpPr>
          <p:nvPr>
            <p:ph type="title"/>
          </p:nvPr>
        </p:nvSpPr>
        <p:spPr>
          <a:xfrm>
            <a:off x="838200" y="320675"/>
            <a:ext cx="10515600" cy="1325563"/>
          </a:xfrm>
        </p:spPr>
        <p:txBody>
          <a:bodyPr/>
          <a:lstStyle/>
          <a:p>
            <a:r>
              <a:rPr lang="en-US" sz="3800" dirty="0"/>
              <a:t>Call Concentration</a:t>
            </a:r>
          </a:p>
        </p:txBody>
      </p:sp>
      <p:sp>
        <p:nvSpPr>
          <p:cNvPr id="13" name="TextBox 12"/>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4" name="TextBox 13"/>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15" name="TextBox 14"/>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6" name="TextBox 15"/>
          <p:cNvSpPr txBox="1"/>
          <p:nvPr/>
        </p:nvSpPr>
        <p:spPr>
          <a:xfrm>
            <a:off x="6194514" y="6453209"/>
            <a:ext cx="20615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DATA VISUALIZATION</a:t>
            </a:r>
          </a:p>
        </p:txBody>
      </p:sp>
      <p:sp>
        <p:nvSpPr>
          <p:cNvPr id="17" name="TextBox 16"/>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8" name="TextBox 17"/>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pic>
        <p:nvPicPr>
          <p:cNvPr id="19" name="Picture 18"/>
          <p:cNvPicPr>
            <a:picLocks noChangeAspect="1"/>
          </p:cNvPicPr>
          <p:nvPr/>
        </p:nvPicPr>
        <p:blipFill rotWithShape="1">
          <a:blip r:embed="rId2" cstate="hqprint">
            <a:extLst>
              <a:ext uri="{28A0092B-C50C-407E-A947-70E740481C1C}">
                <a14:useLocalDpi xmlns:a14="http://schemas.microsoft.com/office/drawing/2010/main"/>
              </a:ext>
            </a:extLst>
          </a:blip>
          <a:srcRect l="9455" t="3157" r="9266" b="1790"/>
          <a:stretch/>
        </p:blipFill>
        <p:spPr>
          <a:xfrm>
            <a:off x="1923393" y="1346693"/>
            <a:ext cx="8387255" cy="4904334"/>
          </a:xfrm>
          <a:prstGeom prst="rect">
            <a:avLst/>
          </a:prstGeom>
        </p:spPr>
      </p:pic>
    </p:spTree>
    <p:extLst>
      <p:ext uri="{BB962C8B-B14F-4D97-AF65-F5344CB8AC3E}">
        <p14:creationId xmlns:p14="http://schemas.microsoft.com/office/powerpoint/2010/main" val="789324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77E0B6F-AEEF-CC4A-9754-A742878B9869}" type="slidenum">
              <a:rPr lang="en-US" smtClean="0"/>
              <a:t>19</a:t>
            </a:fld>
            <a:endParaRPr lang="en-US"/>
          </a:p>
        </p:txBody>
      </p:sp>
      <p:sp>
        <p:nvSpPr>
          <p:cNvPr id="5" name="Title 1"/>
          <p:cNvSpPr>
            <a:spLocks noGrp="1"/>
          </p:cNvSpPr>
          <p:nvPr>
            <p:ph type="title"/>
          </p:nvPr>
        </p:nvSpPr>
        <p:spPr>
          <a:xfrm>
            <a:off x="838200" y="320675"/>
            <a:ext cx="10515600" cy="1325563"/>
          </a:xfrm>
        </p:spPr>
        <p:txBody>
          <a:bodyPr/>
          <a:lstStyle/>
          <a:p>
            <a:r>
              <a:rPr lang="en-US" sz="3800" dirty="0"/>
              <a:t>Top 10 Zip Codes with Calls</a:t>
            </a:r>
          </a:p>
        </p:txBody>
      </p:sp>
      <p:sp>
        <p:nvSpPr>
          <p:cNvPr id="13" name="TextBox 12"/>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4" name="TextBox 13"/>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15" name="TextBox 14"/>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6" name="TextBox 15"/>
          <p:cNvSpPr txBox="1"/>
          <p:nvPr/>
        </p:nvSpPr>
        <p:spPr>
          <a:xfrm>
            <a:off x="6194514" y="6453209"/>
            <a:ext cx="20615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DATA VISUALIZATION</a:t>
            </a:r>
          </a:p>
        </p:txBody>
      </p:sp>
      <p:sp>
        <p:nvSpPr>
          <p:cNvPr id="17" name="TextBox 16"/>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8" name="TextBox 17"/>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pic>
        <p:nvPicPr>
          <p:cNvPr id="11" name="Picture 10"/>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30165" y="1248102"/>
            <a:ext cx="10013732" cy="5006866"/>
          </a:xfrm>
          <a:prstGeom prst="rect">
            <a:avLst/>
          </a:prstGeom>
        </p:spPr>
      </p:pic>
    </p:spTree>
    <p:extLst>
      <p:ext uri="{BB962C8B-B14F-4D97-AF65-F5344CB8AC3E}">
        <p14:creationId xmlns:p14="http://schemas.microsoft.com/office/powerpoint/2010/main" val="1250811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t>Agenda</a:t>
            </a:r>
          </a:p>
        </p:txBody>
      </p:sp>
      <p:sp>
        <p:nvSpPr>
          <p:cNvPr id="4" name="Rectangle 3"/>
          <p:cNvSpPr/>
          <p:nvPr/>
        </p:nvSpPr>
        <p:spPr>
          <a:xfrm>
            <a:off x="0" y="5967017"/>
            <a:ext cx="12192000" cy="388626"/>
          </a:xfrm>
          <a:prstGeom prst="rect">
            <a:avLst/>
          </a:prstGeom>
          <a:solidFill>
            <a:srgbClr val="6D8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p:cNvSpPr/>
          <p:nvPr/>
        </p:nvSpPr>
        <p:spPr>
          <a:xfrm>
            <a:off x="0" y="5745080"/>
            <a:ext cx="12192000" cy="229684"/>
          </a:xfrm>
          <a:prstGeom prst="rect">
            <a:avLst/>
          </a:prstGeom>
          <a:solidFill>
            <a:srgbClr val="AFBD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p:cNvSpPr/>
          <p:nvPr/>
        </p:nvSpPr>
        <p:spPr>
          <a:xfrm>
            <a:off x="838200" y="1531034"/>
            <a:ext cx="4343400" cy="548640"/>
          </a:xfrm>
          <a:prstGeom prst="rect">
            <a:avLst/>
          </a:prstGeom>
          <a:solidFill>
            <a:srgbClr val="3A58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D84B4"/>
              </a:solidFill>
            </a:endParaRPr>
          </a:p>
        </p:txBody>
      </p:sp>
      <p:sp>
        <p:nvSpPr>
          <p:cNvPr id="10" name="TextBox 9"/>
          <p:cNvSpPr txBox="1"/>
          <p:nvPr/>
        </p:nvSpPr>
        <p:spPr>
          <a:xfrm>
            <a:off x="981075" y="1574214"/>
            <a:ext cx="3764346" cy="461665"/>
          </a:xfrm>
          <a:prstGeom prst="rect">
            <a:avLst/>
          </a:prstGeom>
          <a:noFill/>
        </p:spPr>
        <p:txBody>
          <a:bodyPr wrap="square" rtlCol="0">
            <a:spAutoFit/>
          </a:bodyPr>
          <a:lstStyle/>
          <a:p>
            <a:r>
              <a:rPr lang="en-US" sz="2400" dirty="0">
                <a:solidFill>
                  <a:schemeClr val="bg1"/>
                </a:solidFill>
                <a:latin typeface="Helvetica Neue"/>
              </a:rPr>
              <a:t>EXECUTIVE SUMMARY</a:t>
            </a:r>
          </a:p>
        </p:txBody>
      </p:sp>
      <p:sp>
        <p:nvSpPr>
          <p:cNvPr id="11" name="Rectangle 10"/>
          <p:cNvSpPr/>
          <p:nvPr/>
        </p:nvSpPr>
        <p:spPr>
          <a:xfrm>
            <a:off x="847725" y="2197240"/>
            <a:ext cx="4343400" cy="548640"/>
          </a:xfrm>
          <a:prstGeom prst="rect">
            <a:avLst/>
          </a:prstGeom>
          <a:solidFill>
            <a:srgbClr val="3A58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D84B4"/>
              </a:solidFill>
            </a:endParaRPr>
          </a:p>
        </p:txBody>
      </p:sp>
      <p:sp>
        <p:nvSpPr>
          <p:cNvPr id="12" name="TextBox 11"/>
          <p:cNvSpPr txBox="1"/>
          <p:nvPr/>
        </p:nvSpPr>
        <p:spPr>
          <a:xfrm>
            <a:off x="990600" y="2240420"/>
            <a:ext cx="3324225" cy="461665"/>
          </a:xfrm>
          <a:prstGeom prst="rect">
            <a:avLst/>
          </a:prstGeom>
          <a:noFill/>
        </p:spPr>
        <p:txBody>
          <a:bodyPr wrap="square" rtlCol="0">
            <a:spAutoFit/>
          </a:bodyPr>
          <a:lstStyle/>
          <a:p>
            <a:r>
              <a:rPr lang="en-US" sz="2400" dirty="0">
                <a:solidFill>
                  <a:schemeClr val="bg1"/>
                </a:solidFill>
                <a:latin typeface="Helvetica Neue"/>
              </a:rPr>
              <a:t>BACKGROUND</a:t>
            </a:r>
          </a:p>
        </p:txBody>
      </p:sp>
      <p:sp>
        <p:nvSpPr>
          <p:cNvPr id="13" name="Rectangle 12"/>
          <p:cNvSpPr/>
          <p:nvPr/>
        </p:nvSpPr>
        <p:spPr>
          <a:xfrm>
            <a:off x="847725" y="2863446"/>
            <a:ext cx="4343400" cy="548640"/>
          </a:xfrm>
          <a:prstGeom prst="rect">
            <a:avLst/>
          </a:prstGeom>
          <a:solidFill>
            <a:srgbClr val="3A58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D84B4"/>
              </a:solidFill>
            </a:endParaRPr>
          </a:p>
        </p:txBody>
      </p:sp>
      <p:sp>
        <p:nvSpPr>
          <p:cNvPr id="14" name="TextBox 13"/>
          <p:cNvSpPr txBox="1"/>
          <p:nvPr/>
        </p:nvSpPr>
        <p:spPr>
          <a:xfrm>
            <a:off x="990600" y="2906626"/>
            <a:ext cx="3324225" cy="830997"/>
          </a:xfrm>
          <a:prstGeom prst="rect">
            <a:avLst/>
          </a:prstGeom>
          <a:noFill/>
        </p:spPr>
        <p:txBody>
          <a:bodyPr wrap="square" rtlCol="0">
            <a:spAutoFit/>
          </a:bodyPr>
          <a:lstStyle/>
          <a:p>
            <a:r>
              <a:rPr lang="en-US" sz="2400" dirty="0">
                <a:solidFill>
                  <a:schemeClr val="bg1"/>
                </a:solidFill>
                <a:latin typeface="Helvetica Neue"/>
              </a:rPr>
              <a:t>DATA ANALYSIS		</a:t>
            </a:r>
          </a:p>
        </p:txBody>
      </p:sp>
      <p:sp>
        <p:nvSpPr>
          <p:cNvPr id="15" name="Rectangle 14"/>
          <p:cNvSpPr/>
          <p:nvPr/>
        </p:nvSpPr>
        <p:spPr>
          <a:xfrm>
            <a:off x="857250" y="3529652"/>
            <a:ext cx="4343400" cy="548640"/>
          </a:xfrm>
          <a:prstGeom prst="rect">
            <a:avLst/>
          </a:prstGeom>
          <a:solidFill>
            <a:srgbClr val="3A58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D84B4"/>
              </a:solidFill>
            </a:endParaRPr>
          </a:p>
        </p:txBody>
      </p:sp>
      <p:sp>
        <p:nvSpPr>
          <p:cNvPr id="16" name="TextBox 15"/>
          <p:cNvSpPr txBox="1"/>
          <p:nvPr/>
        </p:nvSpPr>
        <p:spPr>
          <a:xfrm>
            <a:off x="1000125" y="3572832"/>
            <a:ext cx="3324225" cy="461665"/>
          </a:xfrm>
          <a:prstGeom prst="rect">
            <a:avLst/>
          </a:prstGeom>
          <a:noFill/>
        </p:spPr>
        <p:txBody>
          <a:bodyPr wrap="square" rtlCol="0">
            <a:spAutoFit/>
          </a:bodyPr>
          <a:lstStyle/>
          <a:p>
            <a:r>
              <a:rPr lang="en-US" sz="2400" dirty="0">
                <a:solidFill>
                  <a:schemeClr val="bg1"/>
                </a:solidFill>
                <a:latin typeface="Helvetica Neue"/>
              </a:rPr>
              <a:t>DATA VISUALIZATION</a:t>
            </a:r>
          </a:p>
        </p:txBody>
      </p:sp>
      <p:sp>
        <p:nvSpPr>
          <p:cNvPr id="21" name="Rectangle 20"/>
          <p:cNvSpPr/>
          <p:nvPr/>
        </p:nvSpPr>
        <p:spPr>
          <a:xfrm>
            <a:off x="857250" y="4192061"/>
            <a:ext cx="4343400" cy="548640"/>
          </a:xfrm>
          <a:prstGeom prst="rect">
            <a:avLst/>
          </a:prstGeom>
          <a:solidFill>
            <a:srgbClr val="3A58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D84B4"/>
              </a:solidFill>
            </a:endParaRPr>
          </a:p>
        </p:txBody>
      </p:sp>
      <p:sp>
        <p:nvSpPr>
          <p:cNvPr id="22" name="TextBox 21"/>
          <p:cNvSpPr txBox="1"/>
          <p:nvPr/>
        </p:nvSpPr>
        <p:spPr>
          <a:xfrm>
            <a:off x="1000125" y="4235549"/>
            <a:ext cx="3324225" cy="461665"/>
          </a:xfrm>
          <a:prstGeom prst="rect">
            <a:avLst/>
          </a:prstGeom>
          <a:noFill/>
        </p:spPr>
        <p:txBody>
          <a:bodyPr wrap="square" rtlCol="0">
            <a:spAutoFit/>
          </a:bodyPr>
          <a:lstStyle/>
          <a:p>
            <a:r>
              <a:rPr lang="en-US" sz="2400" dirty="0">
                <a:solidFill>
                  <a:schemeClr val="bg1"/>
                </a:solidFill>
                <a:latin typeface="Helvetica Neue"/>
              </a:rPr>
              <a:t>CONCLUSIONS</a:t>
            </a:r>
          </a:p>
        </p:txBody>
      </p:sp>
      <p:sp>
        <p:nvSpPr>
          <p:cNvPr id="25" name="Rectangle 24"/>
          <p:cNvSpPr/>
          <p:nvPr/>
        </p:nvSpPr>
        <p:spPr>
          <a:xfrm>
            <a:off x="857250" y="4857444"/>
            <a:ext cx="4343400" cy="548640"/>
          </a:xfrm>
          <a:prstGeom prst="rect">
            <a:avLst/>
          </a:prstGeom>
          <a:solidFill>
            <a:srgbClr val="3A58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D84B4"/>
              </a:solidFill>
            </a:endParaRPr>
          </a:p>
        </p:txBody>
      </p:sp>
      <p:sp>
        <p:nvSpPr>
          <p:cNvPr id="26" name="TextBox 25"/>
          <p:cNvSpPr txBox="1"/>
          <p:nvPr/>
        </p:nvSpPr>
        <p:spPr>
          <a:xfrm>
            <a:off x="1000125" y="4876975"/>
            <a:ext cx="3579758" cy="461665"/>
          </a:xfrm>
          <a:prstGeom prst="rect">
            <a:avLst/>
          </a:prstGeom>
          <a:noFill/>
        </p:spPr>
        <p:txBody>
          <a:bodyPr wrap="square" rtlCol="0">
            <a:spAutoFit/>
          </a:bodyPr>
          <a:lstStyle/>
          <a:p>
            <a:r>
              <a:rPr lang="en-US" sz="2400" dirty="0">
                <a:solidFill>
                  <a:schemeClr val="bg1"/>
                </a:solidFill>
                <a:latin typeface="Helvetica Neue"/>
              </a:rPr>
              <a:t>RECOMMENDATIONS</a:t>
            </a:r>
          </a:p>
        </p:txBody>
      </p:sp>
      <p:pic>
        <p:nvPicPr>
          <p:cNvPr id="1032" name="Picture 8" descr="http://www.iconsfind.com/wp-content/uploads/2015/10/20151012_561bae8be7720.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30500" y="973686"/>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080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77E0B6F-AEEF-CC4A-9754-A742878B9869}" type="slidenum">
              <a:rPr lang="en-US" smtClean="0"/>
              <a:t>20</a:t>
            </a:fld>
            <a:endParaRPr lang="en-US"/>
          </a:p>
        </p:txBody>
      </p:sp>
      <p:sp>
        <p:nvSpPr>
          <p:cNvPr id="5" name="Title 1"/>
          <p:cNvSpPr>
            <a:spLocks noGrp="1"/>
          </p:cNvSpPr>
          <p:nvPr>
            <p:ph type="title"/>
          </p:nvPr>
        </p:nvSpPr>
        <p:spPr>
          <a:xfrm>
            <a:off x="838200" y="320675"/>
            <a:ext cx="10515600" cy="1325563"/>
          </a:xfrm>
        </p:spPr>
        <p:txBody>
          <a:bodyPr>
            <a:normAutofit/>
          </a:bodyPr>
          <a:lstStyle/>
          <a:p>
            <a:r>
              <a:rPr lang="en-US" sz="2800" dirty="0"/>
              <a:t>Top 4: Chinatown, N. Hollywood, Echo Park, &amp; </a:t>
            </a:r>
            <a:r>
              <a:rPr lang="en-US" sz="2800" dirty="0" err="1"/>
              <a:t>Sawtelle</a:t>
            </a:r>
            <a:endParaRPr lang="en-US" sz="2800" dirty="0"/>
          </a:p>
        </p:txBody>
      </p:sp>
      <p:sp>
        <p:nvSpPr>
          <p:cNvPr id="13" name="TextBox 12"/>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4" name="TextBox 13"/>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15" name="TextBox 14"/>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6" name="TextBox 15"/>
          <p:cNvSpPr txBox="1"/>
          <p:nvPr/>
        </p:nvSpPr>
        <p:spPr>
          <a:xfrm>
            <a:off x="6194514" y="6453209"/>
            <a:ext cx="20615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DATA VISUALIZATION</a:t>
            </a:r>
          </a:p>
        </p:txBody>
      </p:sp>
      <p:sp>
        <p:nvSpPr>
          <p:cNvPr id="17" name="TextBox 16"/>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8" name="TextBox 17"/>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pic>
        <p:nvPicPr>
          <p:cNvPr id="12" name="Picture 11"/>
          <p:cNvPicPr>
            <a:picLocks noChangeAspect="1"/>
          </p:cNvPicPr>
          <p:nvPr/>
        </p:nvPicPr>
        <p:blipFill>
          <a:blip r:embed="rId3"/>
          <a:stretch>
            <a:fillRect/>
          </a:stretch>
        </p:blipFill>
        <p:spPr>
          <a:xfrm>
            <a:off x="1831211" y="1350014"/>
            <a:ext cx="3894492" cy="2349373"/>
          </a:xfrm>
          <a:prstGeom prst="rect">
            <a:avLst/>
          </a:prstGeom>
        </p:spPr>
      </p:pic>
      <p:pic>
        <p:nvPicPr>
          <p:cNvPr id="11" name="Picture 10"/>
          <p:cNvPicPr>
            <a:picLocks noChangeAspect="1"/>
          </p:cNvPicPr>
          <p:nvPr/>
        </p:nvPicPr>
        <p:blipFill>
          <a:blip r:embed="rId4"/>
          <a:stretch>
            <a:fillRect/>
          </a:stretch>
        </p:blipFill>
        <p:spPr>
          <a:xfrm>
            <a:off x="1831211" y="3795924"/>
            <a:ext cx="3870883" cy="2386978"/>
          </a:xfrm>
          <a:prstGeom prst="rect">
            <a:avLst/>
          </a:prstGeom>
        </p:spPr>
      </p:pic>
      <p:pic>
        <p:nvPicPr>
          <p:cNvPr id="19" name="Picture 18"/>
          <p:cNvPicPr>
            <a:picLocks noChangeAspect="1"/>
          </p:cNvPicPr>
          <p:nvPr/>
        </p:nvPicPr>
        <p:blipFill>
          <a:blip r:embed="rId5"/>
          <a:stretch>
            <a:fillRect/>
          </a:stretch>
        </p:blipFill>
        <p:spPr>
          <a:xfrm>
            <a:off x="6534590" y="1350014"/>
            <a:ext cx="3839793" cy="2349373"/>
          </a:xfrm>
          <a:prstGeom prst="rect">
            <a:avLst/>
          </a:prstGeom>
        </p:spPr>
      </p:pic>
      <p:pic>
        <p:nvPicPr>
          <p:cNvPr id="20" name="Picture 19"/>
          <p:cNvPicPr>
            <a:picLocks noChangeAspect="1"/>
          </p:cNvPicPr>
          <p:nvPr/>
        </p:nvPicPr>
        <p:blipFill>
          <a:blip r:embed="rId6"/>
          <a:stretch>
            <a:fillRect/>
          </a:stretch>
        </p:blipFill>
        <p:spPr>
          <a:xfrm>
            <a:off x="6546643" y="3865956"/>
            <a:ext cx="3807817" cy="2316946"/>
          </a:xfrm>
          <a:prstGeom prst="rect">
            <a:avLst/>
          </a:prstGeom>
        </p:spPr>
      </p:pic>
    </p:spTree>
    <p:extLst>
      <p:ext uri="{BB962C8B-B14F-4D97-AF65-F5344CB8AC3E}">
        <p14:creationId xmlns:p14="http://schemas.microsoft.com/office/powerpoint/2010/main" val="3500042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77E0B6F-AEEF-CC4A-9754-A742878B9869}" type="slidenum">
              <a:rPr lang="en-US" smtClean="0"/>
              <a:t>21</a:t>
            </a:fld>
            <a:endParaRPr lang="en-US"/>
          </a:p>
        </p:txBody>
      </p:sp>
      <p:sp>
        <p:nvSpPr>
          <p:cNvPr id="5" name="Title 1"/>
          <p:cNvSpPr>
            <a:spLocks noGrp="1"/>
          </p:cNvSpPr>
          <p:nvPr>
            <p:ph type="title"/>
          </p:nvPr>
        </p:nvSpPr>
        <p:spPr>
          <a:xfrm>
            <a:off x="838200" y="320675"/>
            <a:ext cx="10515600" cy="1325563"/>
          </a:xfrm>
        </p:spPr>
        <p:txBody>
          <a:bodyPr/>
          <a:lstStyle/>
          <a:p>
            <a:r>
              <a:rPr lang="en-US" sz="3800" dirty="0"/>
              <a:t>Request Weekly Fluctuation</a:t>
            </a:r>
          </a:p>
        </p:txBody>
      </p:sp>
      <p:sp>
        <p:nvSpPr>
          <p:cNvPr id="13" name="TextBox 12"/>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4" name="TextBox 13"/>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15" name="TextBox 14"/>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6" name="TextBox 15"/>
          <p:cNvSpPr txBox="1"/>
          <p:nvPr/>
        </p:nvSpPr>
        <p:spPr>
          <a:xfrm>
            <a:off x="6194514" y="6453209"/>
            <a:ext cx="20615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DATA VISUALIZATION</a:t>
            </a:r>
          </a:p>
        </p:txBody>
      </p:sp>
      <p:sp>
        <p:nvSpPr>
          <p:cNvPr id="17" name="TextBox 16"/>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8" name="TextBox 17"/>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pic>
        <p:nvPicPr>
          <p:cNvPr id="12" name="Picture 11"/>
          <p:cNvPicPr>
            <a:picLocks noChangeAspect="1"/>
          </p:cNvPicPr>
          <p:nvPr/>
        </p:nvPicPr>
        <p:blipFill rotWithShape="1">
          <a:blip r:embed="rId2" cstate="hqprint">
            <a:extLst>
              <a:ext uri="{28A0092B-C50C-407E-A947-70E740481C1C}">
                <a14:useLocalDpi xmlns:a14="http://schemas.microsoft.com/office/drawing/2010/main"/>
              </a:ext>
            </a:extLst>
          </a:blip>
          <a:srcRect l="11310" t="2257" r="12078" b="32559"/>
          <a:stretch/>
        </p:blipFill>
        <p:spPr bwMode="auto">
          <a:xfrm>
            <a:off x="181306" y="1294726"/>
            <a:ext cx="8787991" cy="3738520"/>
          </a:xfrm>
          <a:prstGeom prst="rect">
            <a:avLst/>
          </a:prstGeom>
          <a:ln>
            <a:noFill/>
          </a:ln>
          <a:extLst>
            <a:ext uri="{53640926-AAD7-44D8-BBD7-CCE9431645EC}">
              <a14:shadowObscured xmlns:a14="http://schemas.microsoft.com/office/drawing/2010/main"/>
            </a:ext>
          </a:extLst>
        </p:spPr>
      </p:pic>
      <p:pic>
        <p:nvPicPr>
          <p:cNvPr id="11" name="Picture 10"/>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bwMode="auto">
          <a:xfrm>
            <a:off x="8969297" y="3182560"/>
            <a:ext cx="2947136" cy="1812645"/>
          </a:xfrm>
          <a:prstGeom prst="rect">
            <a:avLst/>
          </a:prstGeom>
          <a:ln>
            <a:noFill/>
          </a:ln>
          <a:extLst>
            <a:ext uri="{53640926-AAD7-44D8-BBD7-CCE9431645EC}">
              <a14:shadowObscured xmlns:a14="http://schemas.microsoft.com/office/drawing/2010/main"/>
            </a:ext>
          </a:extLst>
        </p:spPr>
      </p:pic>
      <p:pic>
        <p:nvPicPr>
          <p:cNvPr id="20" name="Picture 19"/>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bwMode="auto">
          <a:xfrm>
            <a:off x="8966109" y="1294726"/>
            <a:ext cx="1247662" cy="18878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21298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sz="3800" dirty="0"/>
              <a:t>Why are residents calling?</a:t>
            </a:r>
          </a:p>
        </p:txBody>
      </p:sp>
      <p:sp>
        <p:nvSpPr>
          <p:cNvPr id="11" name="Content Placeholder 2"/>
          <p:cNvSpPr>
            <a:spLocks noGrp="1"/>
          </p:cNvSpPr>
          <p:nvPr>
            <p:ph type="body" idx="1"/>
          </p:nvPr>
        </p:nvSpPr>
        <p:spPr/>
        <p:txBody>
          <a:bodyPr>
            <a:normAutofit fontScale="92500" lnSpcReduction="10000"/>
          </a:bodyPr>
          <a:lstStyle/>
          <a:p>
            <a:pPr marL="0" indent="0">
              <a:lnSpc>
                <a:spcPct val="110000"/>
              </a:lnSpc>
              <a:spcBef>
                <a:spcPts val="100"/>
              </a:spcBef>
              <a:buNone/>
            </a:pPr>
            <a:r>
              <a:rPr lang="en-US" sz="3000" dirty="0"/>
              <a:t>Request Types and Generated Action Items</a:t>
            </a:r>
          </a:p>
          <a:p>
            <a:pPr>
              <a:lnSpc>
                <a:spcPct val="110000"/>
              </a:lnSpc>
              <a:spcBef>
                <a:spcPts val="100"/>
              </a:spcBef>
            </a:pPr>
            <a:r>
              <a:rPr lang="en-US" sz="3000" dirty="0"/>
              <a:t>Data: Call Center (2011 – 2015)</a:t>
            </a:r>
          </a:p>
          <a:p>
            <a:pPr>
              <a:lnSpc>
                <a:spcPct val="110000"/>
              </a:lnSpc>
              <a:spcBef>
                <a:spcPts val="100"/>
              </a:spcBef>
            </a:pPr>
            <a:r>
              <a:rPr lang="en-US" dirty="0"/>
              <a:t>	Service Request (2015 – 2016)</a:t>
            </a:r>
            <a:r>
              <a:rPr lang="en-US" sz="3600" dirty="0"/>
              <a:t>	</a:t>
            </a:r>
          </a:p>
          <a:p>
            <a:pPr marL="0" indent="0">
              <a:lnSpc>
                <a:spcPct val="110000"/>
              </a:lnSpc>
              <a:spcBef>
                <a:spcPts val="100"/>
              </a:spcBef>
              <a:buNone/>
            </a:pPr>
            <a:endParaRPr lang="en-US" sz="3000"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77E0B6F-AEEF-CC4A-9754-A742878B9869}" type="slidenum">
              <a:rPr lang="en-US" smtClean="0"/>
              <a:t>22</a:t>
            </a:fld>
            <a:endParaRPr lang="en-US"/>
          </a:p>
        </p:txBody>
      </p:sp>
      <p:sp>
        <p:nvSpPr>
          <p:cNvPr id="13" name="TextBox 12"/>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4" name="TextBox 13"/>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15" name="TextBox 14"/>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6" name="TextBox 15"/>
          <p:cNvSpPr txBox="1"/>
          <p:nvPr/>
        </p:nvSpPr>
        <p:spPr>
          <a:xfrm>
            <a:off x="6194514" y="6453209"/>
            <a:ext cx="20615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DATA VISUALIZATION</a:t>
            </a:r>
          </a:p>
        </p:txBody>
      </p:sp>
      <p:sp>
        <p:nvSpPr>
          <p:cNvPr id="17" name="TextBox 16"/>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8" name="TextBox 17"/>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spTree>
    <p:extLst>
      <p:ext uri="{BB962C8B-B14F-4D97-AF65-F5344CB8AC3E}">
        <p14:creationId xmlns:p14="http://schemas.microsoft.com/office/powerpoint/2010/main" val="1912002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77E0B6F-AEEF-CC4A-9754-A742878B9869}" type="slidenum">
              <a:rPr lang="en-US" smtClean="0"/>
              <a:t>23</a:t>
            </a:fld>
            <a:endParaRPr lang="en-US"/>
          </a:p>
        </p:txBody>
      </p:sp>
      <p:sp>
        <p:nvSpPr>
          <p:cNvPr id="5" name="Title 1"/>
          <p:cNvSpPr>
            <a:spLocks noGrp="1"/>
          </p:cNvSpPr>
          <p:nvPr>
            <p:ph type="title"/>
          </p:nvPr>
        </p:nvSpPr>
        <p:spPr>
          <a:xfrm>
            <a:off x="838200" y="320675"/>
            <a:ext cx="10515600" cy="1325563"/>
          </a:xfrm>
        </p:spPr>
        <p:txBody>
          <a:bodyPr/>
          <a:lstStyle/>
          <a:p>
            <a:r>
              <a:rPr lang="en-US" sz="3800" dirty="0"/>
              <a:t>Percentage of Request Types</a:t>
            </a:r>
          </a:p>
        </p:txBody>
      </p:sp>
      <p:sp>
        <p:nvSpPr>
          <p:cNvPr id="13" name="TextBox 12"/>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4" name="TextBox 13"/>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15" name="TextBox 14"/>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6" name="TextBox 15"/>
          <p:cNvSpPr txBox="1"/>
          <p:nvPr/>
        </p:nvSpPr>
        <p:spPr>
          <a:xfrm>
            <a:off x="6194514" y="6453209"/>
            <a:ext cx="20615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DATA VISUALIZATION</a:t>
            </a:r>
          </a:p>
        </p:txBody>
      </p:sp>
      <p:sp>
        <p:nvSpPr>
          <p:cNvPr id="17" name="TextBox 16"/>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8" name="TextBox 17"/>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750" t="1829" r="640" b="1812"/>
          <a:stretch/>
        </p:blipFill>
        <p:spPr>
          <a:xfrm>
            <a:off x="1442544" y="1418897"/>
            <a:ext cx="9317421" cy="4154213"/>
          </a:xfrm>
          <a:prstGeom prst="rect">
            <a:avLst/>
          </a:prstGeom>
        </p:spPr>
      </p:pic>
      <p:sp>
        <p:nvSpPr>
          <p:cNvPr id="20" name="TextBox 19"/>
          <p:cNvSpPr txBox="1"/>
          <p:nvPr/>
        </p:nvSpPr>
        <p:spPr>
          <a:xfrm>
            <a:off x="993228" y="5670521"/>
            <a:ext cx="3377848" cy="369332"/>
          </a:xfrm>
          <a:prstGeom prst="rect">
            <a:avLst/>
          </a:prstGeom>
          <a:noFill/>
        </p:spPr>
        <p:txBody>
          <a:bodyPr wrap="none" rtlCol="0">
            <a:spAutoFit/>
          </a:bodyPr>
          <a:lstStyle/>
          <a:p>
            <a:r>
              <a:rPr lang="en-US" dirty="0">
                <a:latin typeface="Helvetica Neue"/>
              </a:rPr>
              <a:t>Service Request (2015 – 2016)</a:t>
            </a:r>
          </a:p>
        </p:txBody>
      </p:sp>
    </p:spTree>
    <p:extLst>
      <p:ext uri="{BB962C8B-B14F-4D97-AF65-F5344CB8AC3E}">
        <p14:creationId xmlns:p14="http://schemas.microsoft.com/office/powerpoint/2010/main" val="732764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77E0B6F-AEEF-CC4A-9754-A742878B9869}" type="slidenum">
              <a:rPr lang="en-US" smtClean="0"/>
              <a:t>24</a:t>
            </a:fld>
            <a:endParaRPr lang="en-US"/>
          </a:p>
        </p:txBody>
      </p:sp>
      <p:sp>
        <p:nvSpPr>
          <p:cNvPr id="5" name="Title 1"/>
          <p:cNvSpPr>
            <a:spLocks noGrp="1"/>
          </p:cNvSpPr>
          <p:nvPr>
            <p:ph type="title"/>
          </p:nvPr>
        </p:nvSpPr>
        <p:spPr>
          <a:xfrm>
            <a:off x="838200" y="320675"/>
            <a:ext cx="10515600" cy="1325563"/>
          </a:xfrm>
        </p:spPr>
        <p:txBody>
          <a:bodyPr/>
          <a:lstStyle/>
          <a:p>
            <a:r>
              <a:rPr lang="en-US" sz="3800" dirty="0"/>
              <a:t>Percentage of Request Types</a:t>
            </a:r>
          </a:p>
        </p:txBody>
      </p:sp>
      <p:sp>
        <p:nvSpPr>
          <p:cNvPr id="13" name="TextBox 12"/>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4" name="TextBox 13"/>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15" name="TextBox 14"/>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6" name="TextBox 15"/>
          <p:cNvSpPr txBox="1"/>
          <p:nvPr/>
        </p:nvSpPr>
        <p:spPr>
          <a:xfrm>
            <a:off x="6194514" y="6453209"/>
            <a:ext cx="20615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DATA VISUALIZATION</a:t>
            </a:r>
          </a:p>
        </p:txBody>
      </p:sp>
      <p:sp>
        <p:nvSpPr>
          <p:cNvPr id="17" name="TextBox 16"/>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8" name="TextBox 17"/>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1813" t="1964"/>
          <a:stretch/>
        </p:blipFill>
        <p:spPr>
          <a:xfrm>
            <a:off x="2929589" y="1378589"/>
            <a:ext cx="6332822" cy="4102565"/>
          </a:xfrm>
          <a:prstGeom prst="rect">
            <a:avLst/>
          </a:prstGeom>
        </p:spPr>
      </p:pic>
      <p:sp>
        <p:nvSpPr>
          <p:cNvPr id="20" name="TextBox 19"/>
          <p:cNvSpPr txBox="1"/>
          <p:nvPr/>
        </p:nvSpPr>
        <p:spPr>
          <a:xfrm>
            <a:off x="993228" y="5670521"/>
            <a:ext cx="4181594" cy="369332"/>
          </a:xfrm>
          <a:prstGeom prst="rect">
            <a:avLst/>
          </a:prstGeom>
          <a:noFill/>
        </p:spPr>
        <p:txBody>
          <a:bodyPr wrap="none" rtlCol="0">
            <a:spAutoFit/>
          </a:bodyPr>
          <a:lstStyle/>
          <a:p>
            <a:r>
              <a:rPr lang="en-US" dirty="0">
                <a:latin typeface="Helvetica Neue"/>
              </a:rPr>
              <a:t>Graph above uses city’s fiscal calendar</a:t>
            </a:r>
          </a:p>
        </p:txBody>
      </p:sp>
    </p:spTree>
    <p:extLst>
      <p:ext uri="{BB962C8B-B14F-4D97-AF65-F5344CB8AC3E}">
        <p14:creationId xmlns:p14="http://schemas.microsoft.com/office/powerpoint/2010/main" val="1116601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77E0B6F-AEEF-CC4A-9754-A742878B9869}" type="slidenum">
              <a:rPr lang="en-US" smtClean="0"/>
              <a:t>25</a:t>
            </a:fld>
            <a:endParaRPr lang="en-US"/>
          </a:p>
        </p:txBody>
      </p:sp>
      <p:sp>
        <p:nvSpPr>
          <p:cNvPr id="5" name="Title 1"/>
          <p:cNvSpPr>
            <a:spLocks noGrp="1"/>
          </p:cNvSpPr>
          <p:nvPr>
            <p:ph type="title"/>
          </p:nvPr>
        </p:nvSpPr>
        <p:spPr>
          <a:xfrm>
            <a:off x="838200" y="320675"/>
            <a:ext cx="10515600" cy="1325563"/>
          </a:xfrm>
        </p:spPr>
        <p:txBody>
          <a:bodyPr/>
          <a:lstStyle/>
          <a:p>
            <a:r>
              <a:rPr lang="en-US" sz="3800" dirty="0"/>
              <a:t>Requests: Top 5</a:t>
            </a:r>
          </a:p>
        </p:txBody>
      </p:sp>
      <p:sp>
        <p:nvSpPr>
          <p:cNvPr id="13" name="TextBox 12"/>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4" name="TextBox 13"/>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15" name="TextBox 14"/>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6" name="TextBox 15"/>
          <p:cNvSpPr txBox="1"/>
          <p:nvPr/>
        </p:nvSpPr>
        <p:spPr>
          <a:xfrm>
            <a:off x="6194514" y="6453209"/>
            <a:ext cx="20615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DATA VISUALIZATION</a:t>
            </a:r>
          </a:p>
        </p:txBody>
      </p:sp>
      <p:sp>
        <p:nvSpPr>
          <p:cNvPr id="17" name="TextBox 16"/>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8" name="TextBox 17"/>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pic>
        <p:nvPicPr>
          <p:cNvPr id="12" name="Picture 11"/>
          <p:cNvPicPr>
            <a:picLocks noChangeAspect="1"/>
          </p:cNvPicPr>
          <p:nvPr/>
        </p:nvPicPr>
        <p:blipFill rotWithShape="1">
          <a:blip r:embed="rId2"/>
          <a:srcRect t="2591" r="38947" b="48953"/>
          <a:stretch/>
        </p:blipFill>
        <p:spPr>
          <a:xfrm>
            <a:off x="1536699" y="1805151"/>
            <a:ext cx="8918863" cy="3539359"/>
          </a:xfrm>
          <a:prstGeom prst="rect">
            <a:avLst/>
          </a:prstGeom>
        </p:spPr>
      </p:pic>
    </p:spTree>
    <p:extLst>
      <p:ext uri="{BB962C8B-B14F-4D97-AF65-F5344CB8AC3E}">
        <p14:creationId xmlns:p14="http://schemas.microsoft.com/office/powerpoint/2010/main" val="4242245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77E0B6F-AEEF-CC4A-9754-A742878B9869}" type="slidenum">
              <a:rPr lang="en-US" smtClean="0"/>
              <a:t>26</a:t>
            </a:fld>
            <a:endParaRPr lang="en-US"/>
          </a:p>
        </p:txBody>
      </p:sp>
      <p:sp>
        <p:nvSpPr>
          <p:cNvPr id="5" name="Title 1"/>
          <p:cNvSpPr>
            <a:spLocks noGrp="1"/>
          </p:cNvSpPr>
          <p:nvPr>
            <p:ph type="title"/>
          </p:nvPr>
        </p:nvSpPr>
        <p:spPr>
          <a:xfrm>
            <a:off x="838200" y="320675"/>
            <a:ext cx="10515600" cy="1325563"/>
          </a:xfrm>
        </p:spPr>
        <p:txBody>
          <a:bodyPr/>
          <a:lstStyle/>
          <a:p>
            <a:r>
              <a:rPr lang="en-US" sz="3800" dirty="0"/>
              <a:t>Density of Top Request Types</a:t>
            </a:r>
          </a:p>
        </p:txBody>
      </p:sp>
      <p:sp>
        <p:nvSpPr>
          <p:cNvPr id="13" name="TextBox 12"/>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4" name="TextBox 13"/>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15" name="TextBox 14"/>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6" name="TextBox 15"/>
          <p:cNvSpPr txBox="1"/>
          <p:nvPr/>
        </p:nvSpPr>
        <p:spPr>
          <a:xfrm>
            <a:off x="6194514" y="6453209"/>
            <a:ext cx="20615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DATA VISUALIZATION</a:t>
            </a:r>
          </a:p>
        </p:txBody>
      </p:sp>
      <p:sp>
        <p:nvSpPr>
          <p:cNvPr id="17" name="TextBox 16"/>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8" name="TextBox 17"/>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pic>
        <p:nvPicPr>
          <p:cNvPr id="12" name="Picture 11"/>
          <p:cNvPicPr>
            <a:picLocks noChangeAspect="1"/>
          </p:cNvPicPr>
          <p:nvPr/>
        </p:nvPicPr>
        <p:blipFill rotWithShape="1">
          <a:blip r:embed="rId2"/>
          <a:srcRect t="6047" b="5183"/>
          <a:stretch/>
        </p:blipFill>
        <p:spPr>
          <a:xfrm>
            <a:off x="735722" y="1537137"/>
            <a:ext cx="10618077" cy="4712775"/>
          </a:xfrm>
          <a:prstGeom prst="rect">
            <a:avLst/>
          </a:prstGeom>
        </p:spPr>
      </p:pic>
    </p:spTree>
    <p:extLst>
      <p:ext uri="{BB962C8B-B14F-4D97-AF65-F5344CB8AC3E}">
        <p14:creationId xmlns:p14="http://schemas.microsoft.com/office/powerpoint/2010/main" val="1050679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sz="3800" dirty="0"/>
              <a:t>How are we doing with the request?</a:t>
            </a:r>
          </a:p>
        </p:txBody>
      </p:sp>
      <p:sp>
        <p:nvSpPr>
          <p:cNvPr id="11" name="Content Placeholder 2"/>
          <p:cNvSpPr>
            <a:spLocks noGrp="1"/>
          </p:cNvSpPr>
          <p:nvPr>
            <p:ph type="body" idx="1"/>
          </p:nvPr>
        </p:nvSpPr>
        <p:spPr/>
        <p:txBody>
          <a:bodyPr>
            <a:normAutofit/>
          </a:bodyPr>
          <a:lstStyle/>
          <a:p>
            <a:pPr marL="0" indent="0">
              <a:lnSpc>
                <a:spcPct val="110000"/>
              </a:lnSpc>
              <a:spcBef>
                <a:spcPts val="100"/>
              </a:spcBef>
              <a:buNone/>
            </a:pPr>
            <a:r>
              <a:rPr lang="en-US" sz="3000" dirty="0"/>
              <a:t>Status over 5 years and current record status</a:t>
            </a:r>
          </a:p>
          <a:p>
            <a:pPr>
              <a:lnSpc>
                <a:spcPct val="110000"/>
              </a:lnSpc>
              <a:spcBef>
                <a:spcPts val="100"/>
              </a:spcBef>
            </a:pPr>
            <a:r>
              <a:rPr lang="en-US" sz="3000" dirty="0"/>
              <a:t>Data: Call Center (2011 – 2015)</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77E0B6F-AEEF-CC4A-9754-A742878B9869}" type="slidenum">
              <a:rPr lang="en-US" smtClean="0"/>
              <a:t>27</a:t>
            </a:fld>
            <a:endParaRPr lang="en-US"/>
          </a:p>
        </p:txBody>
      </p:sp>
      <p:sp>
        <p:nvSpPr>
          <p:cNvPr id="13" name="TextBox 12"/>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4" name="TextBox 13"/>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15" name="TextBox 14"/>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6" name="TextBox 15"/>
          <p:cNvSpPr txBox="1"/>
          <p:nvPr/>
        </p:nvSpPr>
        <p:spPr>
          <a:xfrm>
            <a:off x="6194514" y="6453209"/>
            <a:ext cx="20615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DATA VISUALIZATION</a:t>
            </a:r>
          </a:p>
        </p:txBody>
      </p:sp>
      <p:sp>
        <p:nvSpPr>
          <p:cNvPr id="17" name="TextBox 16"/>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8" name="TextBox 17"/>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spTree>
    <p:extLst>
      <p:ext uri="{BB962C8B-B14F-4D97-AF65-F5344CB8AC3E}">
        <p14:creationId xmlns:p14="http://schemas.microsoft.com/office/powerpoint/2010/main" val="2483762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77E0B6F-AEEF-CC4A-9754-A742878B9869}" type="slidenum">
              <a:rPr lang="en-US" smtClean="0"/>
              <a:t>28</a:t>
            </a:fld>
            <a:endParaRPr lang="en-US"/>
          </a:p>
        </p:txBody>
      </p:sp>
      <p:sp>
        <p:nvSpPr>
          <p:cNvPr id="5" name="Title 1"/>
          <p:cNvSpPr>
            <a:spLocks noGrp="1"/>
          </p:cNvSpPr>
          <p:nvPr>
            <p:ph type="title"/>
          </p:nvPr>
        </p:nvSpPr>
        <p:spPr>
          <a:xfrm>
            <a:off x="838200" y="320675"/>
            <a:ext cx="10515600" cy="1325563"/>
          </a:xfrm>
        </p:spPr>
        <p:txBody>
          <a:bodyPr/>
          <a:lstStyle/>
          <a:p>
            <a:r>
              <a:rPr lang="en-US" sz="3800" dirty="0"/>
              <a:t>Requests Over 5 Years</a:t>
            </a:r>
          </a:p>
        </p:txBody>
      </p:sp>
      <p:sp>
        <p:nvSpPr>
          <p:cNvPr id="13" name="TextBox 12"/>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4" name="TextBox 13"/>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15" name="TextBox 14"/>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6" name="TextBox 15"/>
          <p:cNvSpPr txBox="1"/>
          <p:nvPr/>
        </p:nvSpPr>
        <p:spPr>
          <a:xfrm>
            <a:off x="6194514" y="6453209"/>
            <a:ext cx="20615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DATA VISUALIZATION</a:t>
            </a:r>
          </a:p>
        </p:txBody>
      </p:sp>
      <p:sp>
        <p:nvSpPr>
          <p:cNvPr id="17" name="TextBox 16"/>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8" name="TextBox 17"/>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pic>
        <p:nvPicPr>
          <p:cNvPr id="19" name="Picture 18"/>
          <p:cNvPicPr>
            <a:picLocks noChangeAspect="1"/>
          </p:cNvPicPr>
          <p:nvPr/>
        </p:nvPicPr>
        <p:blipFill rotWithShape="1">
          <a:blip r:embed="rId2">
            <a:extLst>
              <a:ext uri="{28A0092B-C50C-407E-A947-70E740481C1C}">
                <a14:useLocalDpi xmlns:a14="http://schemas.microsoft.com/office/drawing/2010/main"/>
              </a:ext>
            </a:extLst>
          </a:blip>
          <a:srcRect t="1746" r="974" b="2491"/>
          <a:stretch/>
        </p:blipFill>
        <p:spPr>
          <a:xfrm>
            <a:off x="1747561" y="1251324"/>
            <a:ext cx="8696878" cy="4660665"/>
          </a:xfrm>
          <a:prstGeom prst="rect">
            <a:avLst/>
          </a:prstGeom>
        </p:spPr>
      </p:pic>
    </p:spTree>
    <p:extLst>
      <p:ext uri="{BB962C8B-B14F-4D97-AF65-F5344CB8AC3E}">
        <p14:creationId xmlns:p14="http://schemas.microsoft.com/office/powerpoint/2010/main" val="3518795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77E0B6F-AEEF-CC4A-9754-A742878B9869}" type="slidenum">
              <a:rPr lang="en-US" smtClean="0"/>
              <a:t>29</a:t>
            </a:fld>
            <a:endParaRPr lang="en-US"/>
          </a:p>
        </p:txBody>
      </p:sp>
      <p:sp>
        <p:nvSpPr>
          <p:cNvPr id="5" name="Title 1"/>
          <p:cNvSpPr>
            <a:spLocks noGrp="1"/>
          </p:cNvSpPr>
          <p:nvPr>
            <p:ph type="title"/>
          </p:nvPr>
        </p:nvSpPr>
        <p:spPr>
          <a:xfrm>
            <a:off x="838200" y="320675"/>
            <a:ext cx="10515600" cy="1325563"/>
          </a:xfrm>
        </p:spPr>
        <p:txBody>
          <a:bodyPr/>
          <a:lstStyle/>
          <a:p>
            <a:r>
              <a:rPr lang="en-US" sz="3800" dirty="0"/>
              <a:t>Record Status</a:t>
            </a:r>
          </a:p>
        </p:txBody>
      </p:sp>
      <p:sp>
        <p:nvSpPr>
          <p:cNvPr id="13" name="TextBox 12"/>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4" name="TextBox 13"/>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15" name="TextBox 14"/>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6" name="TextBox 15"/>
          <p:cNvSpPr txBox="1"/>
          <p:nvPr/>
        </p:nvSpPr>
        <p:spPr>
          <a:xfrm>
            <a:off x="6194514" y="6453209"/>
            <a:ext cx="20615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DATA VISUALIZATION</a:t>
            </a:r>
          </a:p>
        </p:txBody>
      </p:sp>
      <p:sp>
        <p:nvSpPr>
          <p:cNvPr id="17" name="TextBox 16"/>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8" name="TextBox 17"/>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pic>
        <p:nvPicPr>
          <p:cNvPr id="11" name="Picture 10"/>
          <p:cNvPicPr>
            <a:picLocks noChangeAspect="1"/>
          </p:cNvPicPr>
          <p:nvPr/>
        </p:nvPicPr>
        <p:blipFill rotWithShape="1">
          <a:blip r:embed="rId2">
            <a:extLst>
              <a:ext uri="{28A0092B-C50C-407E-A947-70E740481C1C}">
                <a14:useLocalDpi xmlns:a14="http://schemas.microsoft.com/office/drawing/2010/main"/>
              </a:ext>
            </a:extLst>
          </a:blip>
          <a:srcRect l="1598" t="1871" b="1957"/>
          <a:stretch/>
        </p:blipFill>
        <p:spPr>
          <a:xfrm>
            <a:off x="2363513" y="1240880"/>
            <a:ext cx="7464973" cy="4757899"/>
          </a:xfrm>
          <a:prstGeom prst="rect">
            <a:avLst/>
          </a:prstGeom>
        </p:spPr>
      </p:pic>
    </p:spTree>
    <p:extLst>
      <p:ext uri="{BB962C8B-B14F-4D97-AF65-F5344CB8AC3E}">
        <p14:creationId xmlns:p14="http://schemas.microsoft.com/office/powerpoint/2010/main" val="3877833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77E0B6F-AEEF-CC4A-9754-A742878B9869}" type="slidenum">
              <a:rPr lang="en-US" smtClean="0"/>
              <a:t>3</a:t>
            </a:fld>
            <a:endParaRPr lang="en-US"/>
          </a:p>
        </p:txBody>
      </p:sp>
      <p:sp>
        <p:nvSpPr>
          <p:cNvPr id="5" name="Title 1"/>
          <p:cNvSpPr>
            <a:spLocks noGrp="1"/>
          </p:cNvSpPr>
          <p:nvPr>
            <p:ph type="title"/>
          </p:nvPr>
        </p:nvSpPr>
        <p:spPr>
          <a:xfrm>
            <a:off x="838200" y="320675"/>
            <a:ext cx="10515600" cy="1325563"/>
          </a:xfrm>
        </p:spPr>
        <p:txBody>
          <a:bodyPr/>
          <a:lstStyle/>
          <a:p>
            <a:r>
              <a:rPr lang="en-US" sz="3800" dirty="0"/>
              <a:t>Executive Summary</a:t>
            </a:r>
          </a:p>
        </p:txBody>
      </p:sp>
      <p:graphicFrame>
        <p:nvGraphicFramePr>
          <p:cNvPr id="6" name="Content Placeholder 4"/>
          <p:cNvGraphicFramePr>
            <a:graphicFrameLocks noGrp="1"/>
          </p:cNvGraphicFramePr>
          <p:nvPr>
            <p:ph idx="1"/>
            <p:extLst>
              <p:ext uri="{D42A27DB-BD31-4B8C-83A1-F6EECF244321}">
                <p14:modId xmlns:p14="http://schemas.microsoft.com/office/powerpoint/2010/main" val="1446935072"/>
              </p:ext>
            </p:extLst>
          </p:nvPr>
        </p:nvGraphicFramePr>
        <p:xfrm>
          <a:off x="128337" y="1324303"/>
          <a:ext cx="11887200" cy="49503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35883" y="6446919"/>
            <a:ext cx="2175339"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EXECUTIVE SUMMARY</a:t>
            </a:r>
          </a:p>
        </p:txBody>
      </p:sp>
      <p:sp>
        <p:nvSpPr>
          <p:cNvPr id="8" name="TextBox 7"/>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9" name="TextBox 8"/>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0" name="TextBox 9"/>
          <p:cNvSpPr txBox="1"/>
          <p:nvPr/>
        </p:nvSpPr>
        <p:spPr>
          <a:xfrm>
            <a:off x="6194514" y="6453209"/>
            <a:ext cx="20615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VISUALIZATION</a:t>
            </a:r>
          </a:p>
        </p:txBody>
      </p:sp>
      <p:sp>
        <p:nvSpPr>
          <p:cNvPr id="11" name="TextBox 10"/>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2" name="TextBox 11"/>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spTree>
    <p:extLst>
      <p:ext uri="{BB962C8B-B14F-4D97-AF65-F5344CB8AC3E}">
        <p14:creationId xmlns:p14="http://schemas.microsoft.com/office/powerpoint/2010/main" val="863116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77E0B6F-AEEF-CC4A-9754-A742878B9869}" type="slidenum">
              <a:rPr lang="en-US" smtClean="0"/>
              <a:t>30</a:t>
            </a:fld>
            <a:endParaRPr lang="en-US"/>
          </a:p>
        </p:txBody>
      </p:sp>
      <p:sp>
        <p:nvSpPr>
          <p:cNvPr id="5" name="Title 1"/>
          <p:cNvSpPr>
            <a:spLocks noGrp="1"/>
          </p:cNvSpPr>
          <p:nvPr>
            <p:ph type="title"/>
          </p:nvPr>
        </p:nvSpPr>
        <p:spPr>
          <a:xfrm>
            <a:off x="838200" y="320675"/>
            <a:ext cx="10515600" cy="1325563"/>
          </a:xfrm>
        </p:spPr>
        <p:txBody>
          <a:bodyPr/>
          <a:lstStyle/>
          <a:p>
            <a:r>
              <a:rPr lang="en-US" sz="3800" dirty="0"/>
              <a:t>Conclusions</a:t>
            </a:r>
          </a:p>
        </p:txBody>
      </p:sp>
      <p:sp>
        <p:nvSpPr>
          <p:cNvPr id="7" name="TextBox 6"/>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8" name="TextBox 7"/>
          <p:cNvSpPr txBox="1"/>
          <p:nvPr/>
        </p:nvSpPr>
        <p:spPr>
          <a:xfrm>
            <a:off x="8454487" y="6446917"/>
            <a:ext cx="1511952"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CONCLUSIONS</a:t>
            </a:r>
          </a:p>
        </p:txBody>
      </p:sp>
      <p:sp>
        <p:nvSpPr>
          <p:cNvPr id="9" name="TextBox 8"/>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0" name="TextBox 9"/>
          <p:cNvSpPr txBox="1"/>
          <p:nvPr/>
        </p:nvSpPr>
        <p:spPr>
          <a:xfrm>
            <a:off x="6194514" y="6453209"/>
            <a:ext cx="20615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VISUALIZATION</a:t>
            </a:r>
          </a:p>
        </p:txBody>
      </p:sp>
      <p:sp>
        <p:nvSpPr>
          <p:cNvPr id="11" name="TextBox 10"/>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2" name="TextBox 11"/>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sp>
        <p:nvSpPr>
          <p:cNvPr id="13" name="Content Placeholder 2"/>
          <p:cNvSpPr>
            <a:spLocks noGrp="1"/>
          </p:cNvSpPr>
          <p:nvPr>
            <p:ph idx="1"/>
          </p:nvPr>
        </p:nvSpPr>
        <p:spPr>
          <a:xfrm>
            <a:off x="838200" y="1478782"/>
            <a:ext cx="10515600" cy="4910786"/>
          </a:xfrm>
        </p:spPr>
        <p:txBody>
          <a:bodyPr>
            <a:normAutofit fontScale="85000" lnSpcReduction="10000"/>
          </a:bodyPr>
          <a:lstStyle/>
          <a:p>
            <a:pPr marL="0" indent="0">
              <a:lnSpc>
                <a:spcPct val="120000"/>
              </a:lnSpc>
              <a:spcBef>
                <a:spcPts val="0"/>
              </a:spcBef>
              <a:buNone/>
            </a:pPr>
            <a:r>
              <a:rPr lang="en-US" b="1" dirty="0"/>
              <a:t>Geographic</a:t>
            </a:r>
          </a:p>
          <a:p>
            <a:pPr marL="0" indent="0">
              <a:lnSpc>
                <a:spcPct val="120000"/>
              </a:lnSpc>
              <a:spcBef>
                <a:spcPts val="0"/>
              </a:spcBef>
              <a:buNone/>
            </a:pPr>
            <a:r>
              <a:rPr lang="en-US" dirty="0"/>
              <a:t>	Calls to the 311 system are concentrated in the DTLA and to a lesser extent 	the San Fernando Valley and the South Bay in the San Pedro/Long Beach area</a:t>
            </a:r>
          </a:p>
          <a:p>
            <a:pPr marL="0" indent="0">
              <a:lnSpc>
                <a:spcPct val="120000"/>
              </a:lnSpc>
              <a:spcBef>
                <a:spcPts val="0"/>
              </a:spcBef>
              <a:buNone/>
            </a:pPr>
            <a:r>
              <a:rPr lang="en-US" b="1" dirty="0"/>
              <a:t>Demographics</a:t>
            </a:r>
          </a:p>
          <a:p>
            <a:pPr marL="0" indent="0">
              <a:lnSpc>
                <a:spcPct val="120000"/>
              </a:lnSpc>
              <a:spcBef>
                <a:spcPts val="0"/>
              </a:spcBef>
              <a:buNone/>
            </a:pPr>
            <a:r>
              <a:rPr lang="en-US" dirty="0"/>
              <a:t>	The majority callers have a yearly income of approximately $40,000 - $70,000, 	are under the age of 65, and located in areas with a higher rate of renters</a:t>
            </a:r>
          </a:p>
          <a:p>
            <a:pPr marL="0" indent="0">
              <a:lnSpc>
                <a:spcPct val="120000"/>
              </a:lnSpc>
              <a:spcBef>
                <a:spcPts val="0"/>
              </a:spcBef>
              <a:buNone/>
            </a:pPr>
            <a:r>
              <a:rPr lang="en-US" b="1" dirty="0"/>
              <a:t>Requests</a:t>
            </a:r>
          </a:p>
          <a:p>
            <a:pPr marL="0" indent="0">
              <a:lnSpc>
                <a:spcPct val="120000"/>
              </a:lnSpc>
              <a:spcBef>
                <a:spcPts val="0"/>
              </a:spcBef>
              <a:buNone/>
            </a:pPr>
            <a:r>
              <a:rPr lang="en-US" dirty="0"/>
              <a:t>	The majority of calls in the system are for transfers or referrals to other city 	departments, and occur in the beginning of the week starting on Monday and 	concentrated around 10:00AM and 3:00PM</a:t>
            </a:r>
          </a:p>
          <a:p>
            <a:pPr marL="0" indent="0">
              <a:lnSpc>
                <a:spcPct val="120000"/>
              </a:lnSpc>
              <a:spcBef>
                <a:spcPts val="0"/>
              </a:spcBef>
              <a:buNone/>
            </a:pPr>
            <a:r>
              <a:rPr lang="en-US" b="1" dirty="0"/>
              <a:t>Platform Utilized</a:t>
            </a:r>
          </a:p>
          <a:p>
            <a:pPr marL="0" indent="0">
              <a:lnSpc>
                <a:spcPct val="120000"/>
              </a:lnSpc>
              <a:spcBef>
                <a:spcPts val="0"/>
              </a:spcBef>
              <a:buNone/>
            </a:pPr>
            <a:r>
              <a:rPr lang="en-US" dirty="0"/>
              <a:t>	Calling 311 represent about 80% of the requests and the second frequent 	originates from mobile apps</a:t>
            </a:r>
          </a:p>
        </p:txBody>
      </p:sp>
    </p:spTree>
    <p:extLst>
      <p:ext uri="{BB962C8B-B14F-4D97-AF65-F5344CB8AC3E}">
        <p14:creationId xmlns:p14="http://schemas.microsoft.com/office/powerpoint/2010/main" val="548112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77E0B6F-AEEF-CC4A-9754-A742878B9869}" type="slidenum">
              <a:rPr lang="en-US" smtClean="0"/>
              <a:t>31</a:t>
            </a:fld>
            <a:endParaRPr lang="en-US"/>
          </a:p>
        </p:txBody>
      </p:sp>
      <p:sp>
        <p:nvSpPr>
          <p:cNvPr id="5" name="Title 1"/>
          <p:cNvSpPr>
            <a:spLocks noGrp="1"/>
          </p:cNvSpPr>
          <p:nvPr>
            <p:ph type="title"/>
          </p:nvPr>
        </p:nvSpPr>
        <p:spPr>
          <a:xfrm>
            <a:off x="838200" y="320675"/>
            <a:ext cx="10515600" cy="1325563"/>
          </a:xfrm>
        </p:spPr>
        <p:txBody>
          <a:bodyPr/>
          <a:lstStyle/>
          <a:p>
            <a:r>
              <a:rPr lang="en-US" sz="3800" dirty="0"/>
              <a:t>Recommendations</a:t>
            </a:r>
          </a:p>
        </p:txBody>
      </p:sp>
      <p:sp>
        <p:nvSpPr>
          <p:cNvPr id="7" name="TextBox 6"/>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8" name="TextBox 7"/>
          <p:cNvSpPr txBox="1"/>
          <p:nvPr/>
        </p:nvSpPr>
        <p:spPr>
          <a:xfrm>
            <a:off x="8454487" y="6446917"/>
            <a:ext cx="1511952"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CONCLUSIONS</a:t>
            </a:r>
          </a:p>
        </p:txBody>
      </p:sp>
      <p:sp>
        <p:nvSpPr>
          <p:cNvPr id="9" name="TextBox 8"/>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0" name="TextBox 9"/>
          <p:cNvSpPr txBox="1"/>
          <p:nvPr/>
        </p:nvSpPr>
        <p:spPr>
          <a:xfrm>
            <a:off x="6194514" y="6453209"/>
            <a:ext cx="20615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VISUALIZATION</a:t>
            </a:r>
          </a:p>
        </p:txBody>
      </p:sp>
      <p:sp>
        <p:nvSpPr>
          <p:cNvPr id="11" name="TextBox 10"/>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2" name="TextBox 11"/>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sp>
        <p:nvSpPr>
          <p:cNvPr id="13" name="Content Placeholder 2"/>
          <p:cNvSpPr>
            <a:spLocks noGrp="1"/>
          </p:cNvSpPr>
          <p:nvPr>
            <p:ph idx="1"/>
          </p:nvPr>
        </p:nvSpPr>
        <p:spPr>
          <a:xfrm>
            <a:off x="838200" y="1478783"/>
            <a:ext cx="10515600" cy="4351338"/>
          </a:xfrm>
        </p:spPr>
        <p:txBody>
          <a:bodyPr>
            <a:normAutofit fontScale="85000" lnSpcReduction="20000"/>
          </a:bodyPr>
          <a:lstStyle/>
          <a:p>
            <a:pPr marL="0" indent="0">
              <a:lnSpc>
                <a:spcPct val="120000"/>
              </a:lnSpc>
              <a:spcBef>
                <a:spcPts val="0"/>
              </a:spcBef>
              <a:buNone/>
            </a:pPr>
            <a:r>
              <a:rPr lang="en-US" b="1" dirty="0"/>
              <a:t>Improve Existing Data</a:t>
            </a:r>
          </a:p>
          <a:p>
            <a:pPr>
              <a:lnSpc>
                <a:spcPct val="120000"/>
              </a:lnSpc>
              <a:spcBef>
                <a:spcPts val="0"/>
              </a:spcBef>
            </a:pPr>
            <a:r>
              <a:rPr lang="en-US" dirty="0"/>
              <a:t>Create data dictionary repository explaining what the data means and how they are collected</a:t>
            </a:r>
          </a:p>
          <a:p>
            <a:pPr marL="0" indent="0">
              <a:lnSpc>
                <a:spcPct val="120000"/>
              </a:lnSpc>
              <a:spcBef>
                <a:spcPts val="0"/>
              </a:spcBef>
              <a:buNone/>
            </a:pPr>
            <a:endParaRPr lang="en-US" b="1" dirty="0"/>
          </a:p>
          <a:p>
            <a:pPr marL="0" indent="0">
              <a:lnSpc>
                <a:spcPct val="120000"/>
              </a:lnSpc>
              <a:spcBef>
                <a:spcPts val="0"/>
              </a:spcBef>
              <a:buNone/>
            </a:pPr>
            <a:r>
              <a:rPr lang="en-US" b="1" dirty="0"/>
              <a:t>Efficiency Utilize City Resources</a:t>
            </a:r>
          </a:p>
          <a:p>
            <a:pPr>
              <a:lnSpc>
                <a:spcPct val="120000"/>
              </a:lnSpc>
              <a:spcBef>
                <a:spcPts val="0"/>
              </a:spcBef>
            </a:pPr>
            <a:r>
              <a:rPr lang="en-US" dirty="0"/>
              <a:t>Incorporate predictive modeling for 311 system database</a:t>
            </a:r>
          </a:p>
          <a:p>
            <a:pPr>
              <a:lnSpc>
                <a:spcPct val="120000"/>
              </a:lnSpc>
              <a:spcBef>
                <a:spcPts val="0"/>
              </a:spcBef>
            </a:pPr>
            <a:r>
              <a:rPr lang="en-US" dirty="0"/>
              <a:t>Use metrics and analysis to create KPIs to measurably assess efficacy</a:t>
            </a:r>
          </a:p>
          <a:p>
            <a:pPr>
              <a:lnSpc>
                <a:spcPct val="120000"/>
              </a:lnSpc>
              <a:spcBef>
                <a:spcPts val="0"/>
              </a:spcBef>
            </a:pPr>
            <a:r>
              <a:rPr lang="en-US" dirty="0"/>
              <a:t>Proactively concentrate resources on highest demand areas and issues</a:t>
            </a:r>
          </a:p>
          <a:p>
            <a:pPr marL="0" indent="0">
              <a:lnSpc>
                <a:spcPct val="120000"/>
              </a:lnSpc>
              <a:spcBef>
                <a:spcPts val="0"/>
              </a:spcBef>
              <a:buNone/>
            </a:pPr>
            <a:endParaRPr lang="en-US" b="1" dirty="0"/>
          </a:p>
          <a:p>
            <a:pPr marL="0" indent="0">
              <a:lnSpc>
                <a:spcPct val="120000"/>
              </a:lnSpc>
              <a:spcBef>
                <a:spcPts val="0"/>
              </a:spcBef>
              <a:buNone/>
            </a:pPr>
            <a:r>
              <a:rPr lang="en-US" b="1" dirty="0"/>
              <a:t>Streamline Requests</a:t>
            </a:r>
          </a:p>
          <a:p>
            <a:pPr>
              <a:lnSpc>
                <a:spcPct val="120000"/>
              </a:lnSpc>
              <a:spcBef>
                <a:spcPts val="0"/>
              </a:spcBef>
            </a:pPr>
            <a:r>
              <a:rPr lang="en-US" dirty="0"/>
              <a:t>Improve information on self service and web application</a:t>
            </a:r>
          </a:p>
          <a:p>
            <a:pPr>
              <a:lnSpc>
                <a:spcPct val="120000"/>
              </a:lnSpc>
              <a:spcBef>
                <a:spcPts val="0"/>
              </a:spcBef>
            </a:pPr>
            <a:r>
              <a:rPr lang="en-US" dirty="0"/>
              <a:t>Enhance resident education and ease of redirection to appropriate departments to ease burden on 311 call center from transfer calls</a:t>
            </a:r>
          </a:p>
        </p:txBody>
      </p:sp>
    </p:spTree>
    <p:extLst>
      <p:ext uri="{BB962C8B-B14F-4D97-AF65-F5344CB8AC3E}">
        <p14:creationId xmlns:p14="http://schemas.microsoft.com/office/powerpoint/2010/main" val="390644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Autofit/>
          </a:bodyPr>
          <a:lstStyle/>
          <a:p>
            <a:br>
              <a:rPr lang="en-US" sz="4000" dirty="0"/>
            </a:br>
            <a:br>
              <a:rPr lang="en-US" sz="4000" dirty="0"/>
            </a:br>
            <a:r>
              <a:rPr lang="en-US" sz="4000" dirty="0"/>
              <a:t>Thank You</a:t>
            </a:r>
            <a:br>
              <a:rPr lang="en-US" sz="4000" dirty="0"/>
            </a:br>
            <a:br>
              <a:rPr lang="en-US" sz="4000" dirty="0"/>
            </a:br>
            <a:endParaRPr lang="en-US" sz="4000" dirty="0"/>
          </a:p>
        </p:txBody>
      </p:sp>
      <p:sp>
        <p:nvSpPr>
          <p:cNvPr id="2" name="Content Placeholder 1"/>
          <p:cNvSpPr>
            <a:spLocks noGrp="1"/>
          </p:cNvSpPr>
          <p:nvPr>
            <p:ph idx="1"/>
          </p:nvPr>
        </p:nvSpPr>
        <p:spPr/>
        <p:txBody>
          <a:bodyPr/>
          <a:lstStyle/>
          <a:p>
            <a:pPr marL="0" indent="0">
              <a:buNone/>
            </a:pPr>
            <a:endParaRPr lang="en-US" dirty="0"/>
          </a:p>
          <a:p>
            <a:pPr marL="0" indent="0">
              <a:buNone/>
            </a:pPr>
            <a:endParaRPr lang="en-US" dirty="0"/>
          </a:p>
          <a:p>
            <a:pPr marL="0" indent="0" algn="ctr">
              <a:buNone/>
            </a:pPr>
            <a:r>
              <a:rPr lang="en-US" sz="4000" b="1" dirty="0">
                <a:solidFill>
                  <a:srgbClr val="3A5898"/>
                </a:solidFill>
              </a:rPr>
              <a:t>Questions?</a:t>
            </a:r>
          </a:p>
          <a:p>
            <a:pPr marL="0" indent="0" algn="ctr">
              <a:buNone/>
            </a:pPr>
            <a:endParaRPr lang="en-US" sz="4000" b="1" dirty="0">
              <a:solidFill>
                <a:srgbClr val="3A5898"/>
              </a:solidFill>
            </a:endParaRPr>
          </a:p>
          <a:p>
            <a:pPr marL="0" indent="0">
              <a:buNone/>
            </a:pPr>
            <a:r>
              <a:rPr lang="en-US" dirty="0"/>
              <a:t>Files and Analysis can be found at: </a:t>
            </a:r>
            <a:r>
              <a:rPr lang="en-US" dirty="0">
                <a:hlinkClick r:id="rId2"/>
              </a:rPr>
              <a:t>https://github.com/DeepaRamaHegde/LACity311.git</a:t>
            </a:r>
            <a:endParaRPr lang="en-US" dirty="0"/>
          </a:p>
          <a:p>
            <a:pPr marL="0" indent="0">
              <a:buNone/>
            </a:pPr>
            <a:r>
              <a:rPr lang="en-US" dirty="0"/>
              <a:t>Requires access approval</a:t>
            </a:r>
          </a:p>
          <a:p>
            <a:pPr marL="0" indent="0" algn="ctr">
              <a:buNone/>
            </a:pPr>
            <a:endParaRPr lang="en-US" sz="4000" b="1" dirty="0">
              <a:solidFill>
                <a:srgbClr val="3A5898"/>
              </a:solidFill>
            </a:endParaRPr>
          </a:p>
        </p:txBody>
      </p:sp>
      <p:sp>
        <p:nvSpPr>
          <p:cNvPr id="4" name="Slide Number Placeholder 3"/>
          <p:cNvSpPr>
            <a:spLocks noGrp="1"/>
          </p:cNvSpPr>
          <p:nvPr>
            <p:ph type="sldNum" sz="quarter" idx="12"/>
          </p:nvPr>
        </p:nvSpPr>
        <p:spPr/>
        <p:txBody>
          <a:bodyPr/>
          <a:lstStyle/>
          <a:p>
            <a:fld id="{877E0B6F-AEEF-CC4A-9754-A742878B9869}" type="slidenum">
              <a:rPr lang="en-US" smtClean="0"/>
              <a:t>32</a:t>
            </a:fld>
            <a:endParaRPr lang="en-US"/>
          </a:p>
        </p:txBody>
      </p:sp>
      <p:sp>
        <p:nvSpPr>
          <p:cNvPr id="7" name="TextBox 6"/>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8" name="TextBox 7"/>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9" name="TextBox 8"/>
          <p:cNvSpPr txBox="1"/>
          <p:nvPr/>
        </p:nvSpPr>
        <p:spPr>
          <a:xfrm>
            <a:off x="10162065" y="6446916"/>
            <a:ext cx="11047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APPENDIX</a:t>
            </a:r>
          </a:p>
        </p:txBody>
      </p:sp>
      <p:sp>
        <p:nvSpPr>
          <p:cNvPr id="10" name="TextBox 9"/>
          <p:cNvSpPr txBox="1"/>
          <p:nvPr/>
        </p:nvSpPr>
        <p:spPr>
          <a:xfrm>
            <a:off x="6194514" y="6453209"/>
            <a:ext cx="20615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VISUALIZATION</a:t>
            </a:r>
          </a:p>
        </p:txBody>
      </p:sp>
      <p:sp>
        <p:nvSpPr>
          <p:cNvPr id="11" name="TextBox 10"/>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2" name="TextBox 11"/>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spTree>
    <p:extLst>
      <p:ext uri="{BB962C8B-B14F-4D97-AF65-F5344CB8AC3E}">
        <p14:creationId xmlns:p14="http://schemas.microsoft.com/office/powerpoint/2010/main" val="2164538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Autofit/>
          </a:bodyPr>
          <a:lstStyle/>
          <a:p>
            <a:r>
              <a:rPr lang="en-US" sz="4000" dirty="0"/>
              <a:t>APPENDICES</a:t>
            </a:r>
          </a:p>
        </p:txBody>
      </p:sp>
      <p:sp>
        <p:nvSpPr>
          <p:cNvPr id="2" name="Content Placeholder 1"/>
          <p:cNvSpPr>
            <a:spLocks noGrp="1"/>
          </p:cNvSpPr>
          <p:nvPr>
            <p:ph type="body" idx="1"/>
          </p:nvPr>
        </p:nvSpPr>
        <p:spPr/>
        <p:txBody>
          <a:bodyPr>
            <a:normAutofit/>
          </a:bodyPr>
          <a:lstStyle/>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a:xfrm>
            <a:off x="9371764" y="6393272"/>
            <a:ext cx="2732690" cy="401638"/>
          </a:xfrm>
        </p:spPr>
        <p:txBody>
          <a:bodyPr/>
          <a:lstStyle/>
          <a:p>
            <a:fld id="{877E0B6F-AEEF-CC4A-9754-A742878B9869}" type="slidenum">
              <a:rPr lang="en-US" smtClean="0"/>
              <a:t>33</a:t>
            </a:fld>
            <a:endParaRPr lang="en-US" dirty="0"/>
          </a:p>
        </p:txBody>
      </p:sp>
      <p:sp>
        <p:nvSpPr>
          <p:cNvPr id="7" name="TextBox 6"/>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8" name="TextBox 7"/>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9" name="TextBox 8"/>
          <p:cNvSpPr txBox="1"/>
          <p:nvPr/>
        </p:nvSpPr>
        <p:spPr>
          <a:xfrm>
            <a:off x="10162065" y="6446916"/>
            <a:ext cx="11047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APPENDIX</a:t>
            </a:r>
          </a:p>
        </p:txBody>
      </p:sp>
      <p:sp>
        <p:nvSpPr>
          <p:cNvPr id="10" name="TextBox 9"/>
          <p:cNvSpPr txBox="1"/>
          <p:nvPr/>
        </p:nvSpPr>
        <p:spPr>
          <a:xfrm>
            <a:off x="6194514" y="6453209"/>
            <a:ext cx="20615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VISUALIZATION</a:t>
            </a:r>
          </a:p>
        </p:txBody>
      </p:sp>
      <p:sp>
        <p:nvSpPr>
          <p:cNvPr id="11" name="TextBox 10"/>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2" name="TextBox 11"/>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spTree>
    <p:extLst>
      <p:ext uri="{BB962C8B-B14F-4D97-AF65-F5344CB8AC3E}">
        <p14:creationId xmlns:p14="http://schemas.microsoft.com/office/powerpoint/2010/main" val="2630076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77E0B6F-AEEF-CC4A-9754-A742878B9869}" type="slidenum">
              <a:rPr lang="en-US" smtClean="0"/>
              <a:t>34</a:t>
            </a:fld>
            <a:endParaRPr lang="en-US"/>
          </a:p>
        </p:txBody>
      </p:sp>
      <p:sp>
        <p:nvSpPr>
          <p:cNvPr id="5" name="Title 1"/>
          <p:cNvSpPr>
            <a:spLocks noGrp="1"/>
          </p:cNvSpPr>
          <p:nvPr>
            <p:ph type="title"/>
          </p:nvPr>
        </p:nvSpPr>
        <p:spPr>
          <a:xfrm>
            <a:off x="838200" y="320675"/>
            <a:ext cx="10515600" cy="1325563"/>
          </a:xfrm>
        </p:spPr>
        <p:txBody>
          <a:bodyPr/>
          <a:lstStyle/>
          <a:p>
            <a:r>
              <a:rPr lang="en-US" sz="3800" dirty="0"/>
              <a:t>Chinatown: 90012</a:t>
            </a:r>
          </a:p>
        </p:txBody>
      </p:sp>
      <p:sp>
        <p:nvSpPr>
          <p:cNvPr id="13" name="TextBox 12"/>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4" name="TextBox 13"/>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15" name="TextBox 14"/>
          <p:cNvSpPr txBox="1"/>
          <p:nvPr/>
        </p:nvSpPr>
        <p:spPr>
          <a:xfrm>
            <a:off x="10162065" y="6446916"/>
            <a:ext cx="11047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APPENDIX</a:t>
            </a:r>
          </a:p>
        </p:txBody>
      </p:sp>
      <p:sp>
        <p:nvSpPr>
          <p:cNvPr id="16" name="TextBox 15"/>
          <p:cNvSpPr txBox="1"/>
          <p:nvPr/>
        </p:nvSpPr>
        <p:spPr>
          <a:xfrm>
            <a:off x="6194514" y="6453209"/>
            <a:ext cx="20615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VISUALIZATION</a:t>
            </a:r>
          </a:p>
        </p:txBody>
      </p:sp>
      <p:sp>
        <p:nvSpPr>
          <p:cNvPr id="17" name="TextBox 16"/>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8" name="TextBox 17"/>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pic>
        <p:nvPicPr>
          <p:cNvPr id="12" name="Picture 11"/>
          <p:cNvPicPr>
            <a:picLocks noChangeAspect="1"/>
          </p:cNvPicPr>
          <p:nvPr/>
        </p:nvPicPr>
        <p:blipFill>
          <a:blip r:embed="rId3"/>
          <a:stretch>
            <a:fillRect/>
          </a:stretch>
        </p:blipFill>
        <p:spPr>
          <a:xfrm>
            <a:off x="1423552" y="1269124"/>
            <a:ext cx="8261904" cy="4984038"/>
          </a:xfrm>
          <a:prstGeom prst="rect">
            <a:avLst/>
          </a:prstGeom>
        </p:spPr>
      </p:pic>
    </p:spTree>
    <p:extLst>
      <p:ext uri="{BB962C8B-B14F-4D97-AF65-F5344CB8AC3E}">
        <p14:creationId xmlns:p14="http://schemas.microsoft.com/office/powerpoint/2010/main" val="1643519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77E0B6F-AEEF-CC4A-9754-A742878B9869}" type="slidenum">
              <a:rPr lang="en-US" smtClean="0"/>
              <a:t>35</a:t>
            </a:fld>
            <a:endParaRPr lang="en-US"/>
          </a:p>
        </p:txBody>
      </p:sp>
      <p:sp>
        <p:nvSpPr>
          <p:cNvPr id="5" name="Title 1"/>
          <p:cNvSpPr>
            <a:spLocks noGrp="1"/>
          </p:cNvSpPr>
          <p:nvPr>
            <p:ph type="title"/>
          </p:nvPr>
        </p:nvSpPr>
        <p:spPr>
          <a:xfrm>
            <a:off x="838200" y="320675"/>
            <a:ext cx="10515600" cy="1325563"/>
          </a:xfrm>
        </p:spPr>
        <p:txBody>
          <a:bodyPr/>
          <a:lstStyle/>
          <a:p>
            <a:r>
              <a:rPr lang="en-US" sz="3800" dirty="0"/>
              <a:t>North Hollywood: 91606</a:t>
            </a:r>
          </a:p>
        </p:txBody>
      </p:sp>
      <p:pic>
        <p:nvPicPr>
          <p:cNvPr id="11" name="Picture 10"/>
          <p:cNvPicPr>
            <a:picLocks noChangeAspect="1"/>
          </p:cNvPicPr>
          <p:nvPr/>
        </p:nvPicPr>
        <p:blipFill>
          <a:blip r:embed="rId3"/>
          <a:stretch>
            <a:fillRect/>
          </a:stretch>
        </p:blipFill>
        <p:spPr>
          <a:xfrm>
            <a:off x="1462087" y="1243214"/>
            <a:ext cx="8178527" cy="5043285"/>
          </a:xfrm>
          <a:prstGeom prst="rect">
            <a:avLst/>
          </a:prstGeom>
        </p:spPr>
      </p:pic>
      <p:sp>
        <p:nvSpPr>
          <p:cNvPr id="12" name="TextBox 11"/>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9" name="TextBox 18"/>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20" name="TextBox 19"/>
          <p:cNvSpPr txBox="1"/>
          <p:nvPr/>
        </p:nvSpPr>
        <p:spPr>
          <a:xfrm>
            <a:off x="10162065" y="6446916"/>
            <a:ext cx="11047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APPENDIX</a:t>
            </a:r>
          </a:p>
        </p:txBody>
      </p:sp>
      <p:sp>
        <p:nvSpPr>
          <p:cNvPr id="21" name="TextBox 20"/>
          <p:cNvSpPr txBox="1"/>
          <p:nvPr/>
        </p:nvSpPr>
        <p:spPr>
          <a:xfrm>
            <a:off x="6194514" y="6453209"/>
            <a:ext cx="20615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VISUALIZATION</a:t>
            </a:r>
          </a:p>
        </p:txBody>
      </p:sp>
      <p:sp>
        <p:nvSpPr>
          <p:cNvPr id="22" name="TextBox 21"/>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23" name="TextBox 22"/>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spTree>
    <p:extLst>
      <p:ext uri="{BB962C8B-B14F-4D97-AF65-F5344CB8AC3E}">
        <p14:creationId xmlns:p14="http://schemas.microsoft.com/office/powerpoint/2010/main" val="9747530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77E0B6F-AEEF-CC4A-9754-A742878B9869}" type="slidenum">
              <a:rPr lang="en-US" smtClean="0"/>
              <a:t>36</a:t>
            </a:fld>
            <a:endParaRPr lang="en-US"/>
          </a:p>
        </p:txBody>
      </p:sp>
      <p:sp>
        <p:nvSpPr>
          <p:cNvPr id="5" name="Title 1"/>
          <p:cNvSpPr>
            <a:spLocks noGrp="1"/>
          </p:cNvSpPr>
          <p:nvPr>
            <p:ph type="title"/>
          </p:nvPr>
        </p:nvSpPr>
        <p:spPr>
          <a:xfrm>
            <a:off x="838200" y="320675"/>
            <a:ext cx="10515600" cy="1325563"/>
          </a:xfrm>
        </p:spPr>
        <p:txBody>
          <a:bodyPr/>
          <a:lstStyle/>
          <a:p>
            <a:r>
              <a:rPr lang="en-US" sz="3800" dirty="0"/>
              <a:t>Echo Park: 90026</a:t>
            </a:r>
          </a:p>
        </p:txBody>
      </p:sp>
      <p:pic>
        <p:nvPicPr>
          <p:cNvPr id="12" name="Picture 11"/>
          <p:cNvPicPr>
            <a:picLocks noChangeAspect="1"/>
          </p:cNvPicPr>
          <p:nvPr/>
        </p:nvPicPr>
        <p:blipFill>
          <a:blip r:embed="rId3"/>
          <a:stretch>
            <a:fillRect/>
          </a:stretch>
        </p:blipFill>
        <p:spPr>
          <a:xfrm>
            <a:off x="1645433" y="1293976"/>
            <a:ext cx="8048882" cy="4924699"/>
          </a:xfrm>
          <a:prstGeom prst="rect">
            <a:avLst/>
          </a:prstGeom>
        </p:spPr>
      </p:pic>
      <p:sp>
        <p:nvSpPr>
          <p:cNvPr id="11" name="TextBox 10"/>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9" name="TextBox 18"/>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20" name="TextBox 19"/>
          <p:cNvSpPr txBox="1"/>
          <p:nvPr/>
        </p:nvSpPr>
        <p:spPr>
          <a:xfrm>
            <a:off x="10162065" y="6446916"/>
            <a:ext cx="11047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APPENDIX</a:t>
            </a:r>
          </a:p>
        </p:txBody>
      </p:sp>
      <p:sp>
        <p:nvSpPr>
          <p:cNvPr id="21" name="TextBox 20"/>
          <p:cNvSpPr txBox="1"/>
          <p:nvPr/>
        </p:nvSpPr>
        <p:spPr>
          <a:xfrm>
            <a:off x="6194514" y="6453209"/>
            <a:ext cx="20615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VISUALIZATION</a:t>
            </a:r>
          </a:p>
        </p:txBody>
      </p:sp>
      <p:sp>
        <p:nvSpPr>
          <p:cNvPr id="22" name="TextBox 21"/>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23" name="TextBox 22"/>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spTree>
    <p:extLst>
      <p:ext uri="{BB962C8B-B14F-4D97-AF65-F5344CB8AC3E}">
        <p14:creationId xmlns:p14="http://schemas.microsoft.com/office/powerpoint/2010/main" val="191147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77E0B6F-AEEF-CC4A-9754-A742878B9869}" type="slidenum">
              <a:rPr lang="en-US" smtClean="0"/>
              <a:t>37</a:t>
            </a:fld>
            <a:endParaRPr lang="en-US"/>
          </a:p>
        </p:txBody>
      </p:sp>
      <p:sp>
        <p:nvSpPr>
          <p:cNvPr id="5" name="Title 1"/>
          <p:cNvSpPr>
            <a:spLocks noGrp="1"/>
          </p:cNvSpPr>
          <p:nvPr>
            <p:ph type="title"/>
          </p:nvPr>
        </p:nvSpPr>
        <p:spPr>
          <a:xfrm>
            <a:off x="838200" y="320675"/>
            <a:ext cx="10515600" cy="1325563"/>
          </a:xfrm>
        </p:spPr>
        <p:txBody>
          <a:bodyPr/>
          <a:lstStyle/>
          <a:p>
            <a:r>
              <a:rPr lang="en-US" sz="3800" dirty="0" err="1"/>
              <a:t>Sawtelle</a:t>
            </a:r>
            <a:r>
              <a:rPr lang="en-US" sz="3800" dirty="0"/>
              <a:t>: 90025</a:t>
            </a:r>
          </a:p>
        </p:txBody>
      </p:sp>
      <p:sp>
        <p:nvSpPr>
          <p:cNvPr id="11" name="TextBox 10"/>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9" name="TextBox 18"/>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20" name="TextBox 19"/>
          <p:cNvSpPr txBox="1"/>
          <p:nvPr/>
        </p:nvSpPr>
        <p:spPr>
          <a:xfrm>
            <a:off x="10162065" y="6446916"/>
            <a:ext cx="11047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APPENDIX</a:t>
            </a:r>
          </a:p>
        </p:txBody>
      </p:sp>
      <p:sp>
        <p:nvSpPr>
          <p:cNvPr id="21" name="TextBox 20"/>
          <p:cNvSpPr txBox="1"/>
          <p:nvPr/>
        </p:nvSpPr>
        <p:spPr>
          <a:xfrm>
            <a:off x="6194514" y="6453209"/>
            <a:ext cx="20615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VISUALIZATION</a:t>
            </a:r>
          </a:p>
        </p:txBody>
      </p:sp>
      <p:sp>
        <p:nvSpPr>
          <p:cNvPr id="22" name="TextBox 21"/>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23" name="TextBox 22"/>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pic>
        <p:nvPicPr>
          <p:cNvPr id="2" name="Picture 1"/>
          <p:cNvPicPr>
            <a:picLocks noChangeAspect="1"/>
          </p:cNvPicPr>
          <p:nvPr/>
        </p:nvPicPr>
        <p:blipFill>
          <a:blip r:embed="rId3"/>
          <a:stretch>
            <a:fillRect/>
          </a:stretch>
        </p:blipFill>
        <p:spPr>
          <a:xfrm>
            <a:off x="2372710" y="1369024"/>
            <a:ext cx="7891955" cy="4802026"/>
          </a:xfrm>
          <a:prstGeom prst="rect">
            <a:avLst/>
          </a:prstGeom>
        </p:spPr>
      </p:pic>
    </p:spTree>
    <p:extLst>
      <p:ext uri="{BB962C8B-B14F-4D97-AF65-F5344CB8AC3E}">
        <p14:creationId xmlns:p14="http://schemas.microsoft.com/office/powerpoint/2010/main" val="127206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77E0B6F-AEEF-CC4A-9754-A742878B9869}" type="slidenum">
              <a:rPr lang="en-US" smtClean="0"/>
              <a:t>38</a:t>
            </a:fld>
            <a:endParaRPr lang="en-US"/>
          </a:p>
        </p:txBody>
      </p:sp>
      <p:sp>
        <p:nvSpPr>
          <p:cNvPr id="5" name="Title 1"/>
          <p:cNvSpPr>
            <a:spLocks noGrp="1"/>
          </p:cNvSpPr>
          <p:nvPr>
            <p:ph type="title"/>
          </p:nvPr>
        </p:nvSpPr>
        <p:spPr>
          <a:xfrm>
            <a:off x="838200" y="320675"/>
            <a:ext cx="10515600" cy="1325563"/>
          </a:xfrm>
        </p:spPr>
        <p:txBody>
          <a:bodyPr/>
          <a:lstStyle/>
          <a:p>
            <a:r>
              <a:rPr lang="en-US" sz="3800" dirty="0"/>
              <a:t>Requests</a:t>
            </a:r>
          </a:p>
        </p:txBody>
      </p:sp>
      <p:sp>
        <p:nvSpPr>
          <p:cNvPr id="13" name="TextBox 12"/>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4" name="TextBox 13"/>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15" name="TextBox 14"/>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6" name="TextBox 15"/>
          <p:cNvSpPr txBox="1"/>
          <p:nvPr/>
        </p:nvSpPr>
        <p:spPr>
          <a:xfrm>
            <a:off x="6194514" y="6453209"/>
            <a:ext cx="20615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DATA VISUALIZATION</a:t>
            </a:r>
          </a:p>
        </p:txBody>
      </p:sp>
      <p:sp>
        <p:nvSpPr>
          <p:cNvPr id="17" name="TextBox 16"/>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8" name="TextBox 17"/>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pic>
        <p:nvPicPr>
          <p:cNvPr id="12" name="Picture 11"/>
          <p:cNvPicPr>
            <a:picLocks noChangeAspect="1"/>
          </p:cNvPicPr>
          <p:nvPr/>
        </p:nvPicPr>
        <p:blipFill>
          <a:blip r:embed="rId2"/>
          <a:stretch>
            <a:fillRect/>
          </a:stretch>
        </p:blipFill>
        <p:spPr>
          <a:xfrm>
            <a:off x="1329559" y="1319054"/>
            <a:ext cx="9532882" cy="4766441"/>
          </a:xfrm>
          <a:prstGeom prst="rect">
            <a:avLst/>
          </a:prstGeom>
        </p:spPr>
      </p:pic>
    </p:spTree>
    <p:extLst>
      <p:ext uri="{BB962C8B-B14F-4D97-AF65-F5344CB8AC3E}">
        <p14:creationId xmlns:p14="http://schemas.microsoft.com/office/powerpoint/2010/main" val="2133152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Background</a:t>
            </a:r>
          </a:p>
        </p:txBody>
      </p:sp>
      <p:sp>
        <p:nvSpPr>
          <p:cNvPr id="3" name="Content Placeholder 2"/>
          <p:cNvSpPr>
            <a:spLocks noGrp="1"/>
          </p:cNvSpPr>
          <p:nvPr>
            <p:ph idx="1"/>
          </p:nvPr>
        </p:nvSpPr>
        <p:spPr>
          <a:xfrm>
            <a:off x="838200" y="1458309"/>
            <a:ext cx="10515600" cy="4718653"/>
          </a:xfrm>
        </p:spPr>
        <p:txBody>
          <a:bodyPr>
            <a:normAutofit fontScale="92500" lnSpcReduction="20000"/>
          </a:bodyPr>
          <a:lstStyle/>
          <a:p>
            <a:pPr>
              <a:lnSpc>
                <a:spcPct val="120000"/>
              </a:lnSpc>
              <a:spcBef>
                <a:spcPts val="0"/>
              </a:spcBef>
            </a:pPr>
            <a:r>
              <a:rPr lang="en-US" dirty="0">
                <a:latin typeface="Helvetica Neue"/>
              </a:rPr>
              <a:t>The City of Los Angeles’ 311 system acts as a central point for requests for non-emergency city service through a city-wide phone number</a:t>
            </a:r>
          </a:p>
          <a:p>
            <a:pPr marL="0" indent="0">
              <a:lnSpc>
                <a:spcPct val="120000"/>
              </a:lnSpc>
              <a:spcBef>
                <a:spcPts val="0"/>
              </a:spcBef>
              <a:buNone/>
            </a:pPr>
            <a:endParaRPr lang="en-US" dirty="0">
              <a:latin typeface="Helvetica Neue"/>
            </a:endParaRPr>
          </a:p>
          <a:p>
            <a:pPr>
              <a:lnSpc>
                <a:spcPct val="120000"/>
              </a:lnSpc>
              <a:spcBef>
                <a:spcPts val="0"/>
              </a:spcBef>
            </a:pPr>
            <a:r>
              <a:rPr lang="en-US" dirty="0">
                <a:latin typeface="Helvetica Neue"/>
              </a:rPr>
              <a:t>Requests to the 311 system can also be made through:</a:t>
            </a:r>
          </a:p>
          <a:p>
            <a:pPr marL="0" indent="0">
              <a:lnSpc>
                <a:spcPct val="120000"/>
              </a:lnSpc>
              <a:spcBef>
                <a:spcPts val="0"/>
              </a:spcBef>
              <a:buNone/>
            </a:pPr>
            <a:r>
              <a:rPr lang="en-US" dirty="0">
                <a:latin typeface="Helvetica Neue"/>
              </a:rPr>
              <a:t>		E-mail			Self-service	 	Webpage</a:t>
            </a:r>
          </a:p>
          <a:p>
            <a:pPr marL="0" indent="0">
              <a:lnSpc>
                <a:spcPct val="120000"/>
              </a:lnSpc>
              <a:spcBef>
                <a:spcPts val="0"/>
              </a:spcBef>
              <a:buNone/>
            </a:pPr>
            <a:r>
              <a:rPr lang="en-US" dirty="0">
                <a:latin typeface="Helvetica Neue"/>
              </a:rPr>
              <a:t>		Voicemail		Smartphone apps	Others</a:t>
            </a:r>
          </a:p>
          <a:p>
            <a:pPr marL="0" indent="0">
              <a:lnSpc>
                <a:spcPct val="120000"/>
              </a:lnSpc>
              <a:spcBef>
                <a:spcPts val="0"/>
              </a:spcBef>
              <a:buNone/>
            </a:pPr>
            <a:endParaRPr lang="en-US" dirty="0">
              <a:latin typeface="Helvetica Neue"/>
            </a:endParaRPr>
          </a:p>
          <a:p>
            <a:pPr>
              <a:lnSpc>
                <a:spcPct val="120000"/>
              </a:lnSpc>
              <a:spcBef>
                <a:spcPts val="0"/>
              </a:spcBef>
            </a:pPr>
            <a:r>
              <a:rPr lang="en-US" dirty="0">
                <a:latin typeface="Helvetica Neue"/>
              </a:rPr>
              <a:t>Wide range of services to include</a:t>
            </a:r>
          </a:p>
          <a:p>
            <a:pPr marL="0" indent="0">
              <a:lnSpc>
                <a:spcPct val="120000"/>
              </a:lnSpc>
              <a:spcBef>
                <a:spcPts val="0"/>
              </a:spcBef>
              <a:buNone/>
            </a:pPr>
            <a:r>
              <a:rPr lang="en-US" dirty="0">
                <a:latin typeface="Helvetica Neue"/>
              </a:rPr>
              <a:t>		Graffiti Removal 		Electronic Waste Removal </a:t>
            </a:r>
          </a:p>
          <a:p>
            <a:pPr marL="0" indent="0">
              <a:lnSpc>
                <a:spcPct val="120000"/>
              </a:lnSpc>
              <a:spcBef>
                <a:spcPts val="0"/>
              </a:spcBef>
              <a:buNone/>
            </a:pPr>
            <a:r>
              <a:rPr lang="en-US" dirty="0">
                <a:latin typeface="Helvetica Neue"/>
              </a:rPr>
              <a:t>		Illegal Dumping Pickup	Homeless Encampment</a:t>
            </a:r>
          </a:p>
          <a:p>
            <a:pPr marL="0" indent="0">
              <a:lnSpc>
                <a:spcPct val="120000"/>
              </a:lnSpc>
              <a:spcBef>
                <a:spcPts val="0"/>
              </a:spcBef>
              <a:buNone/>
            </a:pPr>
            <a:endParaRPr lang="en-US" dirty="0">
              <a:latin typeface="Helvetica Neue"/>
            </a:endParaRPr>
          </a:p>
          <a:p>
            <a:pPr>
              <a:lnSpc>
                <a:spcPct val="120000"/>
              </a:lnSpc>
              <a:spcBef>
                <a:spcPts val="0"/>
              </a:spcBef>
            </a:pPr>
            <a:r>
              <a:rPr lang="en-US" dirty="0">
                <a:latin typeface="Helvetica Neue"/>
              </a:rPr>
              <a:t>Provided 2 datasets by the City of Los Angeles 311 department</a:t>
            </a:r>
          </a:p>
          <a:p>
            <a:pPr marL="457200" lvl="1" indent="0">
              <a:lnSpc>
                <a:spcPct val="120000"/>
              </a:lnSpc>
              <a:spcBef>
                <a:spcPts val="0"/>
              </a:spcBef>
              <a:buNone/>
            </a:pPr>
            <a:r>
              <a:rPr lang="en-US" dirty="0">
                <a:latin typeface="Helvetica Neue"/>
              </a:rPr>
              <a:t>		</a:t>
            </a:r>
            <a:r>
              <a:rPr lang="en-US" sz="2400" dirty="0">
                <a:latin typeface="Helvetica Neue"/>
              </a:rPr>
              <a:t>Call Center Tracking 		Service Request</a:t>
            </a:r>
          </a:p>
        </p:txBody>
      </p:sp>
      <p:sp>
        <p:nvSpPr>
          <p:cNvPr id="4" name="Slide Number Placeholder 3"/>
          <p:cNvSpPr>
            <a:spLocks noGrp="1"/>
          </p:cNvSpPr>
          <p:nvPr>
            <p:ph type="sldNum" sz="quarter" idx="12"/>
          </p:nvPr>
        </p:nvSpPr>
        <p:spPr/>
        <p:txBody>
          <a:bodyPr/>
          <a:lstStyle/>
          <a:p>
            <a:fld id="{877E0B6F-AEEF-CC4A-9754-A742878B9869}" type="slidenum">
              <a:rPr lang="en-US" smtClean="0"/>
              <a:t>4</a:t>
            </a:fld>
            <a:endParaRPr lang="en-US"/>
          </a:p>
        </p:txBody>
      </p:sp>
      <p:sp>
        <p:nvSpPr>
          <p:cNvPr id="5" name="TextBox 4"/>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6" name="TextBox 5"/>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7" name="TextBox 6"/>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8" name="TextBox 7"/>
          <p:cNvSpPr txBox="1"/>
          <p:nvPr/>
        </p:nvSpPr>
        <p:spPr>
          <a:xfrm>
            <a:off x="6194514" y="6453209"/>
            <a:ext cx="20615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VISUALIZATION</a:t>
            </a:r>
          </a:p>
        </p:txBody>
      </p:sp>
      <p:sp>
        <p:nvSpPr>
          <p:cNvPr id="9" name="TextBox 8"/>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0" name="TextBox 9"/>
          <p:cNvSpPr txBox="1"/>
          <p:nvPr/>
        </p:nvSpPr>
        <p:spPr>
          <a:xfrm>
            <a:off x="2709605" y="6446918"/>
            <a:ext cx="1502334"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BACKGROUND</a:t>
            </a:r>
          </a:p>
        </p:txBody>
      </p:sp>
    </p:spTree>
    <p:extLst>
      <p:ext uri="{BB962C8B-B14F-4D97-AF65-F5344CB8AC3E}">
        <p14:creationId xmlns:p14="http://schemas.microsoft.com/office/powerpoint/2010/main" val="4096440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77E0B6F-AEEF-CC4A-9754-A742878B9869}" type="slidenum">
              <a:rPr lang="en-US" smtClean="0"/>
              <a:t>5</a:t>
            </a:fld>
            <a:endParaRPr lang="en-US"/>
          </a:p>
        </p:txBody>
      </p:sp>
      <p:sp>
        <p:nvSpPr>
          <p:cNvPr id="5" name="Title 1"/>
          <p:cNvSpPr>
            <a:spLocks noGrp="1"/>
          </p:cNvSpPr>
          <p:nvPr>
            <p:ph type="title"/>
          </p:nvPr>
        </p:nvSpPr>
        <p:spPr>
          <a:xfrm>
            <a:off x="838200" y="320675"/>
            <a:ext cx="10515600" cy="1325563"/>
          </a:xfrm>
        </p:spPr>
        <p:txBody>
          <a:bodyPr/>
          <a:lstStyle/>
          <a:p>
            <a:r>
              <a:rPr lang="en-US" sz="3800" dirty="0"/>
              <a:t>Data Analysis</a:t>
            </a:r>
          </a:p>
        </p:txBody>
      </p:sp>
      <p:sp>
        <p:nvSpPr>
          <p:cNvPr id="6" name="Content Placeholder 2"/>
          <p:cNvSpPr>
            <a:spLocks noGrp="1"/>
          </p:cNvSpPr>
          <p:nvPr>
            <p:ph idx="1"/>
          </p:nvPr>
        </p:nvSpPr>
        <p:spPr>
          <a:xfrm>
            <a:off x="838200" y="1478783"/>
            <a:ext cx="10515600" cy="4351338"/>
          </a:xfrm>
        </p:spPr>
        <p:txBody>
          <a:bodyPr>
            <a:normAutofit/>
          </a:bodyPr>
          <a:lstStyle/>
          <a:p>
            <a:r>
              <a:rPr lang="en-US" dirty="0"/>
              <a:t>Data sources:</a:t>
            </a:r>
          </a:p>
          <a:p>
            <a:pPr lvl="1"/>
            <a:r>
              <a:rPr lang="en-US" dirty="0"/>
              <a:t>The </a:t>
            </a:r>
            <a:r>
              <a:rPr lang="en-US" u="sng" dirty="0"/>
              <a:t>caller center data</a:t>
            </a:r>
            <a:r>
              <a:rPr lang="en-US" dirty="0"/>
              <a:t> consists of 311 call center data from years </a:t>
            </a:r>
            <a:r>
              <a:rPr lang="en-US" u="sng" dirty="0"/>
              <a:t>2011 to 2015</a:t>
            </a:r>
          </a:p>
          <a:p>
            <a:pPr lvl="1"/>
            <a:r>
              <a:rPr lang="en-US" dirty="0"/>
              <a:t>The </a:t>
            </a:r>
            <a:r>
              <a:rPr lang="en-US" u="sng" dirty="0"/>
              <a:t>service request data </a:t>
            </a:r>
            <a:r>
              <a:rPr lang="en-US" dirty="0"/>
              <a:t>consist of 311 service requests data originating from call center data from </a:t>
            </a:r>
            <a:r>
              <a:rPr lang="en-US" u="sng" dirty="0"/>
              <a:t>2015 to 2016</a:t>
            </a:r>
          </a:p>
          <a:p>
            <a:pPr lvl="1"/>
            <a:r>
              <a:rPr lang="en-US" dirty="0"/>
              <a:t>U.S. Census data for social and economic data</a:t>
            </a:r>
          </a:p>
          <a:p>
            <a:r>
              <a:rPr lang="en-US" dirty="0"/>
              <a:t>Programs utilized:</a:t>
            </a:r>
          </a:p>
          <a:p>
            <a:pPr lvl="1"/>
            <a:r>
              <a:rPr lang="en-US" dirty="0"/>
              <a:t>R-Studio: statistical programming language</a:t>
            </a:r>
          </a:p>
          <a:p>
            <a:r>
              <a:rPr lang="en-US" dirty="0"/>
              <a:t>R-Studio packages:</a:t>
            </a:r>
          </a:p>
          <a:p>
            <a:pPr lvl="1"/>
            <a:r>
              <a:rPr lang="en-US" i="1" dirty="0" err="1"/>
              <a:t>stringr</a:t>
            </a:r>
            <a:r>
              <a:rPr lang="en-US" dirty="0"/>
              <a:t> &amp;</a:t>
            </a:r>
            <a:r>
              <a:rPr lang="en-US" i="1" dirty="0" err="1"/>
              <a:t>lubridate</a:t>
            </a:r>
            <a:r>
              <a:rPr lang="en-US" i="1" dirty="0"/>
              <a:t>:</a:t>
            </a:r>
            <a:r>
              <a:rPr lang="en-US" dirty="0"/>
              <a:t> conversion of variables as required</a:t>
            </a:r>
          </a:p>
          <a:p>
            <a:pPr lvl="1"/>
            <a:r>
              <a:rPr lang="en-US" i="1" dirty="0" err="1"/>
              <a:t>dplyr</a:t>
            </a:r>
            <a:r>
              <a:rPr lang="en-US" i="1" dirty="0"/>
              <a:t>:</a:t>
            </a:r>
            <a:r>
              <a:rPr lang="en-US" dirty="0"/>
              <a:t> find calculated fields</a:t>
            </a:r>
          </a:p>
          <a:p>
            <a:pPr lvl="1"/>
            <a:r>
              <a:rPr lang="en-US" i="1" dirty="0"/>
              <a:t>ggplot2</a:t>
            </a:r>
            <a:r>
              <a:rPr lang="en-US" dirty="0"/>
              <a:t>: data visualization</a:t>
            </a:r>
          </a:p>
        </p:txBody>
      </p:sp>
      <p:sp>
        <p:nvSpPr>
          <p:cNvPr id="13" name="TextBox 12"/>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4" name="TextBox 13"/>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15" name="TextBox 14"/>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6" name="TextBox 15"/>
          <p:cNvSpPr txBox="1"/>
          <p:nvPr/>
        </p:nvSpPr>
        <p:spPr>
          <a:xfrm>
            <a:off x="6194514" y="6453209"/>
            <a:ext cx="20615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VISUALIZATION</a:t>
            </a:r>
          </a:p>
        </p:txBody>
      </p:sp>
      <p:sp>
        <p:nvSpPr>
          <p:cNvPr id="17" name="TextBox 16"/>
          <p:cNvSpPr txBox="1"/>
          <p:nvPr/>
        </p:nvSpPr>
        <p:spPr>
          <a:xfrm>
            <a:off x="4410825" y="6446919"/>
            <a:ext cx="1585306"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DATA ANALYSIS</a:t>
            </a:r>
          </a:p>
        </p:txBody>
      </p:sp>
      <p:sp>
        <p:nvSpPr>
          <p:cNvPr id="18" name="TextBox 17"/>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spTree>
    <p:extLst>
      <p:ext uri="{BB962C8B-B14F-4D97-AF65-F5344CB8AC3E}">
        <p14:creationId xmlns:p14="http://schemas.microsoft.com/office/powerpoint/2010/main" val="1941672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77E0B6F-AEEF-CC4A-9754-A742878B9869}" type="slidenum">
              <a:rPr lang="en-US" smtClean="0"/>
              <a:t>6</a:t>
            </a:fld>
            <a:endParaRPr lang="en-US"/>
          </a:p>
        </p:txBody>
      </p:sp>
      <p:sp>
        <p:nvSpPr>
          <p:cNvPr id="5" name="Title 1"/>
          <p:cNvSpPr>
            <a:spLocks noGrp="1"/>
          </p:cNvSpPr>
          <p:nvPr>
            <p:ph type="title"/>
          </p:nvPr>
        </p:nvSpPr>
        <p:spPr>
          <a:xfrm>
            <a:off x="838200" y="320675"/>
            <a:ext cx="10515600" cy="1325563"/>
          </a:xfrm>
        </p:spPr>
        <p:txBody>
          <a:bodyPr/>
          <a:lstStyle/>
          <a:p>
            <a:r>
              <a:rPr lang="en-US" sz="3800" dirty="0"/>
              <a:t>Data Visualization</a:t>
            </a:r>
          </a:p>
        </p:txBody>
      </p:sp>
      <p:sp>
        <p:nvSpPr>
          <p:cNvPr id="13" name="TextBox 12"/>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4" name="TextBox 13"/>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15" name="TextBox 14"/>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6" name="TextBox 15"/>
          <p:cNvSpPr txBox="1"/>
          <p:nvPr/>
        </p:nvSpPr>
        <p:spPr>
          <a:xfrm>
            <a:off x="6194514" y="6453209"/>
            <a:ext cx="20615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DATA VISUALIZATION</a:t>
            </a:r>
          </a:p>
        </p:txBody>
      </p:sp>
      <p:sp>
        <p:nvSpPr>
          <p:cNvPr id="17" name="TextBox 16"/>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8" name="TextBox 17"/>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sp>
        <p:nvSpPr>
          <p:cNvPr id="11" name="Content Placeholder 2"/>
          <p:cNvSpPr>
            <a:spLocks noGrp="1"/>
          </p:cNvSpPr>
          <p:nvPr>
            <p:ph idx="1"/>
          </p:nvPr>
        </p:nvSpPr>
        <p:spPr>
          <a:xfrm>
            <a:off x="838200" y="1478783"/>
            <a:ext cx="10515600" cy="4351338"/>
          </a:xfrm>
        </p:spPr>
        <p:txBody>
          <a:bodyPr>
            <a:normAutofit fontScale="70000" lnSpcReduction="20000"/>
          </a:bodyPr>
          <a:lstStyle/>
          <a:p>
            <a:pPr marL="0" indent="0">
              <a:lnSpc>
                <a:spcPct val="110000"/>
              </a:lnSpc>
              <a:spcBef>
                <a:spcPts val="100"/>
              </a:spcBef>
              <a:buNone/>
            </a:pPr>
            <a:r>
              <a:rPr lang="en-US" sz="4100" b="1" i="1" dirty="0"/>
              <a:t>Who</a:t>
            </a:r>
            <a:r>
              <a:rPr lang="en-US" sz="3000" dirty="0"/>
              <a:t> generally are the calls originating from?</a:t>
            </a:r>
          </a:p>
          <a:p>
            <a:pPr marL="0" indent="0">
              <a:lnSpc>
                <a:spcPct val="110000"/>
              </a:lnSpc>
              <a:spcBef>
                <a:spcPts val="100"/>
              </a:spcBef>
              <a:buNone/>
            </a:pPr>
            <a:endParaRPr lang="en-US" sz="3000" dirty="0"/>
          </a:p>
          <a:p>
            <a:pPr marL="0" indent="0">
              <a:lnSpc>
                <a:spcPct val="110000"/>
              </a:lnSpc>
              <a:spcBef>
                <a:spcPts val="100"/>
              </a:spcBef>
              <a:buNone/>
            </a:pPr>
            <a:r>
              <a:rPr lang="en-US" sz="4100" b="1" i="1" dirty="0"/>
              <a:t>What</a:t>
            </a:r>
            <a:r>
              <a:rPr lang="en-US" sz="3000" dirty="0"/>
              <a:t> platform are the requests submitted on?</a:t>
            </a:r>
          </a:p>
          <a:p>
            <a:pPr marL="0" indent="0">
              <a:lnSpc>
                <a:spcPct val="110000"/>
              </a:lnSpc>
              <a:spcBef>
                <a:spcPts val="100"/>
              </a:spcBef>
              <a:buNone/>
            </a:pPr>
            <a:endParaRPr lang="en-US" sz="3000" dirty="0"/>
          </a:p>
          <a:p>
            <a:pPr marL="0" indent="0">
              <a:lnSpc>
                <a:spcPct val="110000"/>
              </a:lnSpc>
              <a:spcBef>
                <a:spcPts val="100"/>
              </a:spcBef>
              <a:buNone/>
            </a:pPr>
            <a:r>
              <a:rPr lang="en-US" sz="4100" b="1" i="1" dirty="0"/>
              <a:t>When</a:t>
            </a:r>
            <a:r>
              <a:rPr lang="en-US" sz="3000" dirty="0"/>
              <a:t> are calls occurring?</a:t>
            </a:r>
          </a:p>
          <a:p>
            <a:pPr marL="0" indent="0">
              <a:lnSpc>
                <a:spcPct val="110000"/>
              </a:lnSpc>
              <a:spcBef>
                <a:spcPts val="100"/>
              </a:spcBef>
              <a:buNone/>
            </a:pPr>
            <a:endParaRPr lang="en-US" sz="3000" dirty="0"/>
          </a:p>
          <a:p>
            <a:pPr marL="0" indent="0">
              <a:lnSpc>
                <a:spcPct val="110000"/>
              </a:lnSpc>
              <a:spcBef>
                <a:spcPts val="100"/>
              </a:spcBef>
              <a:buNone/>
            </a:pPr>
            <a:r>
              <a:rPr lang="en-US" sz="4100" b="1" i="1" dirty="0"/>
              <a:t>Where</a:t>
            </a:r>
            <a:r>
              <a:rPr lang="en-US" sz="3000" dirty="0"/>
              <a:t> are the calls coming from?</a:t>
            </a:r>
          </a:p>
          <a:p>
            <a:pPr marL="0" indent="0">
              <a:lnSpc>
                <a:spcPct val="110000"/>
              </a:lnSpc>
              <a:spcBef>
                <a:spcPts val="100"/>
              </a:spcBef>
              <a:buNone/>
            </a:pPr>
            <a:endParaRPr lang="en-US" sz="3000" dirty="0"/>
          </a:p>
          <a:p>
            <a:pPr marL="0" indent="0">
              <a:lnSpc>
                <a:spcPct val="110000"/>
              </a:lnSpc>
              <a:spcBef>
                <a:spcPts val="100"/>
              </a:spcBef>
              <a:buNone/>
            </a:pPr>
            <a:r>
              <a:rPr lang="en-US" sz="4100" b="1" i="1" dirty="0"/>
              <a:t>Why</a:t>
            </a:r>
            <a:r>
              <a:rPr lang="en-US" sz="3000" dirty="0"/>
              <a:t> are the callers calling?</a:t>
            </a:r>
          </a:p>
          <a:p>
            <a:pPr marL="0" indent="0">
              <a:lnSpc>
                <a:spcPct val="110000"/>
              </a:lnSpc>
              <a:spcBef>
                <a:spcPts val="100"/>
              </a:spcBef>
              <a:buNone/>
            </a:pPr>
            <a:endParaRPr lang="en-US" sz="3000" dirty="0"/>
          </a:p>
          <a:p>
            <a:pPr marL="0" indent="0">
              <a:lnSpc>
                <a:spcPct val="110000"/>
              </a:lnSpc>
              <a:spcBef>
                <a:spcPts val="100"/>
              </a:spcBef>
              <a:buNone/>
            </a:pPr>
            <a:r>
              <a:rPr lang="en-US" sz="4100" b="1" i="1" dirty="0"/>
              <a:t>How</a:t>
            </a:r>
            <a:r>
              <a:rPr lang="en-US" sz="2900" dirty="0"/>
              <a:t> </a:t>
            </a:r>
            <a:r>
              <a:rPr lang="en-US" sz="3000" dirty="0"/>
              <a:t>are we doing with the requests?</a:t>
            </a:r>
          </a:p>
          <a:p>
            <a:pPr marL="0" indent="0">
              <a:lnSpc>
                <a:spcPct val="110000"/>
              </a:lnSpc>
              <a:spcBef>
                <a:spcPts val="100"/>
              </a:spcBef>
              <a:buNone/>
            </a:pPr>
            <a:endParaRPr lang="en-US" sz="3000" dirty="0"/>
          </a:p>
          <a:p>
            <a:pPr marL="0" indent="0">
              <a:lnSpc>
                <a:spcPct val="110000"/>
              </a:lnSpc>
              <a:spcBef>
                <a:spcPts val="100"/>
              </a:spcBef>
              <a:buNone/>
            </a:pPr>
            <a:endParaRPr lang="en-US" sz="3000" dirty="0"/>
          </a:p>
          <a:p>
            <a:endParaRPr lang="en-US" dirty="0"/>
          </a:p>
          <a:p>
            <a:endParaRPr lang="en-US" dirty="0"/>
          </a:p>
          <a:p>
            <a:endParaRPr lang="en-US" dirty="0"/>
          </a:p>
        </p:txBody>
      </p:sp>
    </p:spTree>
    <p:extLst>
      <p:ext uri="{BB962C8B-B14F-4D97-AF65-F5344CB8AC3E}">
        <p14:creationId xmlns:p14="http://schemas.microsoft.com/office/powerpoint/2010/main" val="3306686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sz="3800" dirty="0"/>
              <a:t>Who is calling?</a:t>
            </a:r>
          </a:p>
        </p:txBody>
      </p:sp>
      <p:sp>
        <p:nvSpPr>
          <p:cNvPr id="11" name="Content Placeholder 2"/>
          <p:cNvSpPr>
            <a:spLocks noGrp="1"/>
          </p:cNvSpPr>
          <p:nvPr>
            <p:ph type="body" idx="1"/>
          </p:nvPr>
        </p:nvSpPr>
        <p:spPr/>
        <p:txBody>
          <a:bodyPr>
            <a:normAutofit/>
          </a:bodyPr>
          <a:lstStyle/>
          <a:p>
            <a:pPr marL="0" indent="0">
              <a:lnSpc>
                <a:spcPct val="110000"/>
              </a:lnSpc>
              <a:spcBef>
                <a:spcPts val="100"/>
              </a:spcBef>
              <a:buNone/>
            </a:pPr>
            <a:r>
              <a:rPr lang="en-US" sz="3000" dirty="0"/>
              <a:t>Customer Segmentation and Trends</a:t>
            </a:r>
          </a:p>
          <a:p>
            <a:pPr>
              <a:lnSpc>
                <a:spcPct val="110000"/>
              </a:lnSpc>
              <a:spcBef>
                <a:spcPts val="100"/>
              </a:spcBef>
            </a:pPr>
            <a:r>
              <a:rPr lang="en-US" sz="3000" dirty="0"/>
              <a:t>Data: </a:t>
            </a:r>
            <a:r>
              <a:rPr lang="en-US" sz="2800" dirty="0"/>
              <a:t>Call Center (2011 – 2015)</a:t>
            </a:r>
            <a:endParaRPr lang="en-US" sz="3000"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77E0B6F-AEEF-CC4A-9754-A742878B9869}" type="slidenum">
              <a:rPr lang="en-US" smtClean="0"/>
              <a:t>7</a:t>
            </a:fld>
            <a:endParaRPr lang="en-US"/>
          </a:p>
        </p:txBody>
      </p:sp>
      <p:sp>
        <p:nvSpPr>
          <p:cNvPr id="13" name="TextBox 12"/>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4" name="TextBox 13"/>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15" name="TextBox 14"/>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6" name="TextBox 15"/>
          <p:cNvSpPr txBox="1"/>
          <p:nvPr/>
        </p:nvSpPr>
        <p:spPr>
          <a:xfrm>
            <a:off x="6194514" y="6453209"/>
            <a:ext cx="20615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DATA VISUALIZATION</a:t>
            </a:r>
          </a:p>
        </p:txBody>
      </p:sp>
      <p:sp>
        <p:nvSpPr>
          <p:cNvPr id="17" name="TextBox 16"/>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8" name="TextBox 17"/>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spTree>
    <p:extLst>
      <p:ext uri="{BB962C8B-B14F-4D97-AF65-F5344CB8AC3E}">
        <p14:creationId xmlns:p14="http://schemas.microsoft.com/office/powerpoint/2010/main" val="3205510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77E0B6F-AEEF-CC4A-9754-A742878B9869}" type="slidenum">
              <a:rPr lang="en-US" smtClean="0"/>
              <a:t>8</a:t>
            </a:fld>
            <a:endParaRPr lang="en-US"/>
          </a:p>
        </p:txBody>
      </p:sp>
      <p:sp>
        <p:nvSpPr>
          <p:cNvPr id="5" name="Title 1"/>
          <p:cNvSpPr>
            <a:spLocks noGrp="1"/>
          </p:cNvSpPr>
          <p:nvPr>
            <p:ph type="title"/>
          </p:nvPr>
        </p:nvSpPr>
        <p:spPr>
          <a:xfrm>
            <a:off x="838200" y="320675"/>
            <a:ext cx="10515600" cy="1325563"/>
          </a:xfrm>
        </p:spPr>
        <p:txBody>
          <a:bodyPr/>
          <a:lstStyle/>
          <a:p>
            <a:r>
              <a:rPr lang="en-US" sz="3800" dirty="0"/>
              <a:t>Who? Income vs Calls</a:t>
            </a:r>
          </a:p>
        </p:txBody>
      </p:sp>
      <p:sp>
        <p:nvSpPr>
          <p:cNvPr id="13" name="TextBox 12"/>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4" name="TextBox 13"/>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15" name="TextBox 14"/>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6" name="TextBox 15"/>
          <p:cNvSpPr txBox="1"/>
          <p:nvPr/>
        </p:nvSpPr>
        <p:spPr>
          <a:xfrm>
            <a:off x="6194514" y="6453209"/>
            <a:ext cx="20615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DATA VISUALIZATION</a:t>
            </a:r>
          </a:p>
        </p:txBody>
      </p:sp>
      <p:sp>
        <p:nvSpPr>
          <p:cNvPr id="17" name="TextBox 16"/>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8" name="TextBox 17"/>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pic>
        <p:nvPicPr>
          <p:cNvPr id="11" name="Picture 10"/>
          <p:cNvPicPr>
            <a:picLocks noChangeAspect="1"/>
          </p:cNvPicPr>
          <p:nvPr/>
        </p:nvPicPr>
        <p:blipFill rotWithShape="1">
          <a:blip r:embed="rId2" cstate="hqprint">
            <a:extLst>
              <a:ext uri="{28A0092B-C50C-407E-A947-70E740481C1C}">
                <a14:useLocalDpi xmlns:a14="http://schemas.microsoft.com/office/drawing/2010/main"/>
              </a:ext>
            </a:extLst>
          </a:blip>
          <a:srcRect t="7622" r="4658" b="3103"/>
          <a:stretch/>
        </p:blipFill>
        <p:spPr>
          <a:xfrm>
            <a:off x="1948131" y="1395249"/>
            <a:ext cx="8295738" cy="3883975"/>
          </a:xfrm>
          <a:prstGeom prst="rect">
            <a:avLst/>
          </a:prstGeom>
        </p:spPr>
      </p:pic>
      <p:sp>
        <p:nvSpPr>
          <p:cNvPr id="2" name="TextBox 1"/>
          <p:cNvSpPr txBox="1"/>
          <p:nvPr/>
        </p:nvSpPr>
        <p:spPr>
          <a:xfrm>
            <a:off x="3047729" y="5703429"/>
            <a:ext cx="6096541" cy="369332"/>
          </a:xfrm>
          <a:prstGeom prst="rect">
            <a:avLst/>
          </a:prstGeom>
          <a:noFill/>
          <a:ln>
            <a:solidFill>
              <a:srgbClr val="3A5898"/>
            </a:solidFill>
          </a:ln>
        </p:spPr>
        <p:txBody>
          <a:bodyPr wrap="none" rtlCol="0">
            <a:spAutoFit/>
          </a:bodyPr>
          <a:lstStyle/>
          <a:p>
            <a:pPr algn="ctr"/>
            <a:r>
              <a:rPr lang="en-US" dirty="0">
                <a:solidFill>
                  <a:srgbClr val="3A5898"/>
                </a:solidFill>
                <a:latin typeface="Helvetica Neue"/>
              </a:rPr>
              <a:t>High occurrence of calls originate from middle class areas</a:t>
            </a:r>
          </a:p>
        </p:txBody>
      </p:sp>
    </p:spTree>
    <p:extLst>
      <p:ext uri="{BB962C8B-B14F-4D97-AF65-F5344CB8AC3E}">
        <p14:creationId xmlns:p14="http://schemas.microsoft.com/office/powerpoint/2010/main" val="3445638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cstate="hqprint">
            <a:extLst>
              <a:ext uri="{28A0092B-C50C-407E-A947-70E740481C1C}">
                <a14:useLocalDpi xmlns:a14="http://schemas.microsoft.com/office/drawing/2010/main"/>
              </a:ext>
            </a:extLst>
          </a:blip>
          <a:srcRect t="5877" b="3141"/>
          <a:stretch/>
        </p:blipFill>
        <p:spPr>
          <a:xfrm>
            <a:off x="1827026" y="1395249"/>
            <a:ext cx="8537948" cy="3883975"/>
          </a:xfrm>
          <a:prstGeom prst="rect">
            <a:avLst/>
          </a:prstGeom>
        </p:spPr>
      </p:pic>
      <p:sp>
        <p:nvSpPr>
          <p:cNvPr id="4" name="Slide Number Placeholder 3"/>
          <p:cNvSpPr>
            <a:spLocks noGrp="1"/>
          </p:cNvSpPr>
          <p:nvPr>
            <p:ph type="sldNum" sz="quarter" idx="12"/>
          </p:nvPr>
        </p:nvSpPr>
        <p:spPr/>
        <p:txBody>
          <a:bodyPr/>
          <a:lstStyle/>
          <a:p>
            <a:fld id="{877E0B6F-AEEF-CC4A-9754-A742878B9869}" type="slidenum">
              <a:rPr lang="en-US" smtClean="0"/>
              <a:t>9</a:t>
            </a:fld>
            <a:endParaRPr lang="en-US"/>
          </a:p>
        </p:txBody>
      </p:sp>
      <p:sp>
        <p:nvSpPr>
          <p:cNvPr id="5" name="Title 1"/>
          <p:cNvSpPr>
            <a:spLocks noGrp="1"/>
          </p:cNvSpPr>
          <p:nvPr>
            <p:ph type="title"/>
          </p:nvPr>
        </p:nvSpPr>
        <p:spPr>
          <a:xfrm>
            <a:off x="838200" y="320675"/>
            <a:ext cx="10515600" cy="1325563"/>
          </a:xfrm>
        </p:spPr>
        <p:txBody>
          <a:bodyPr/>
          <a:lstStyle/>
          <a:p>
            <a:r>
              <a:rPr lang="en-US" sz="3800" dirty="0"/>
              <a:t>Who? Property Value vs Calls</a:t>
            </a:r>
          </a:p>
        </p:txBody>
      </p:sp>
      <p:sp>
        <p:nvSpPr>
          <p:cNvPr id="13" name="TextBox 12"/>
          <p:cNvSpPr txBox="1"/>
          <p:nvPr/>
        </p:nvSpPr>
        <p:spPr>
          <a:xfrm>
            <a:off x="335883" y="6446919"/>
            <a:ext cx="2175339"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EXECUTIVE SUMMARY</a:t>
            </a:r>
          </a:p>
        </p:txBody>
      </p:sp>
      <p:sp>
        <p:nvSpPr>
          <p:cNvPr id="14" name="TextBox 13"/>
          <p:cNvSpPr txBox="1"/>
          <p:nvPr/>
        </p:nvSpPr>
        <p:spPr>
          <a:xfrm>
            <a:off x="8454487" y="6446917"/>
            <a:ext cx="1511952"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CONCLUSIONS</a:t>
            </a:r>
          </a:p>
        </p:txBody>
      </p:sp>
      <p:sp>
        <p:nvSpPr>
          <p:cNvPr id="15" name="TextBox 14"/>
          <p:cNvSpPr txBox="1"/>
          <p:nvPr/>
        </p:nvSpPr>
        <p:spPr>
          <a:xfrm>
            <a:off x="10162065" y="6446916"/>
            <a:ext cx="1104790"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APPENDIX</a:t>
            </a:r>
          </a:p>
        </p:txBody>
      </p:sp>
      <p:sp>
        <p:nvSpPr>
          <p:cNvPr id="16" name="TextBox 15"/>
          <p:cNvSpPr txBox="1"/>
          <p:nvPr/>
        </p:nvSpPr>
        <p:spPr>
          <a:xfrm>
            <a:off x="6194514" y="6453209"/>
            <a:ext cx="2061590" cy="307777"/>
          </a:xfrm>
          <a:prstGeom prst="rect">
            <a:avLst/>
          </a:prstGeom>
          <a:noFill/>
        </p:spPr>
        <p:txBody>
          <a:bodyPr wrap="none" rtlCol="0">
            <a:spAutoFit/>
          </a:bodyPr>
          <a:lstStyle/>
          <a:p>
            <a:r>
              <a:rPr lang="en-US" sz="1400" b="1" dirty="0">
                <a:solidFill>
                  <a:schemeClr val="bg1"/>
                </a:solidFill>
                <a:latin typeface="Helvetica Neue Condensed" charset="0"/>
                <a:ea typeface="Helvetica Neue Condensed" charset="0"/>
                <a:cs typeface="Helvetica Neue Condensed" charset="0"/>
              </a:rPr>
              <a:t>DATA VISUALIZATION</a:t>
            </a:r>
          </a:p>
        </p:txBody>
      </p:sp>
      <p:sp>
        <p:nvSpPr>
          <p:cNvPr id="17" name="TextBox 16"/>
          <p:cNvSpPr txBox="1"/>
          <p:nvPr/>
        </p:nvSpPr>
        <p:spPr>
          <a:xfrm>
            <a:off x="4410825" y="6446919"/>
            <a:ext cx="1585306"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DATA ANALYSIS</a:t>
            </a:r>
          </a:p>
        </p:txBody>
      </p:sp>
      <p:sp>
        <p:nvSpPr>
          <p:cNvPr id="18" name="TextBox 17"/>
          <p:cNvSpPr txBox="1"/>
          <p:nvPr/>
        </p:nvSpPr>
        <p:spPr>
          <a:xfrm>
            <a:off x="2709605" y="6446918"/>
            <a:ext cx="1502334" cy="307777"/>
          </a:xfrm>
          <a:prstGeom prst="rect">
            <a:avLst/>
          </a:prstGeom>
          <a:noFill/>
        </p:spPr>
        <p:txBody>
          <a:bodyPr wrap="none" rtlCol="0">
            <a:spAutoFit/>
          </a:bodyPr>
          <a:lstStyle/>
          <a:p>
            <a:r>
              <a:rPr lang="en-US" sz="1400" b="1" dirty="0">
                <a:solidFill>
                  <a:srgbClr val="AFBDD4"/>
                </a:solidFill>
                <a:latin typeface="Helvetica Neue Condensed" charset="0"/>
                <a:ea typeface="Helvetica Neue Condensed" charset="0"/>
                <a:cs typeface="Helvetica Neue Condensed" charset="0"/>
              </a:rPr>
              <a:t>BACKGROUND</a:t>
            </a:r>
          </a:p>
        </p:txBody>
      </p:sp>
      <p:sp>
        <p:nvSpPr>
          <p:cNvPr id="20" name="TextBox 19"/>
          <p:cNvSpPr txBox="1"/>
          <p:nvPr/>
        </p:nvSpPr>
        <p:spPr>
          <a:xfrm>
            <a:off x="3047729" y="5703429"/>
            <a:ext cx="6096541" cy="369332"/>
          </a:xfrm>
          <a:prstGeom prst="rect">
            <a:avLst/>
          </a:prstGeom>
          <a:noFill/>
          <a:ln>
            <a:solidFill>
              <a:srgbClr val="3A5898"/>
            </a:solidFill>
          </a:ln>
        </p:spPr>
        <p:txBody>
          <a:bodyPr wrap="none" rtlCol="0">
            <a:spAutoFit/>
          </a:bodyPr>
          <a:lstStyle/>
          <a:p>
            <a:pPr algn="ctr"/>
            <a:r>
              <a:rPr lang="en-US" dirty="0">
                <a:solidFill>
                  <a:srgbClr val="3A5898"/>
                </a:solidFill>
                <a:latin typeface="Helvetica Neue"/>
              </a:rPr>
              <a:t>High occurrence of calls originate from middle class areas</a:t>
            </a:r>
          </a:p>
        </p:txBody>
      </p:sp>
    </p:spTree>
    <p:extLst>
      <p:ext uri="{BB962C8B-B14F-4D97-AF65-F5344CB8AC3E}">
        <p14:creationId xmlns:p14="http://schemas.microsoft.com/office/powerpoint/2010/main" val="1058569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6936</TotalTime>
  <Words>1108</Words>
  <Application>Microsoft Office PowerPoint</Application>
  <PresentationFormat>Widescreen</PresentationFormat>
  <Paragraphs>427</Paragraphs>
  <Slides>38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Franklin Gothic Demi Cond</vt:lpstr>
      <vt:lpstr>Helvetica Neue</vt:lpstr>
      <vt:lpstr>Helvetica Neue Condensed</vt:lpstr>
      <vt:lpstr>Helvetica Neue Condensed Black</vt:lpstr>
      <vt:lpstr>Office Theme</vt:lpstr>
      <vt:lpstr>PowerPoint Presentation</vt:lpstr>
      <vt:lpstr>Agenda</vt:lpstr>
      <vt:lpstr>Executive Summary</vt:lpstr>
      <vt:lpstr>Background</vt:lpstr>
      <vt:lpstr>Data Analysis</vt:lpstr>
      <vt:lpstr>Data Visualization</vt:lpstr>
      <vt:lpstr>Who is calling?</vt:lpstr>
      <vt:lpstr>Who? Income vs Calls</vt:lpstr>
      <vt:lpstr>Who? Property Value vs Calls</vt:lpstr>
      <vt:lpstr>Who? Age vs Calls</vt:lpstr>
      <vt:lpstr>Who? Education vs Calls</vt:lpstr>
      <vt:lpstr>Who? Rent vs Calls</vt:lpstr>
      <vt:lpstr>What platform are the customers using?</vt:lpstr>
      <vt:lpstr>Platform Usage</vt:lpstr>
      <vt:lpstr>When are calls occurring?</vt:lpstr>
      <vt:lpstr>Request Timeframe</vt:lpstr>
      <vt:lpstr>Where are the calls coming from?</vt:lpstr>
      <vt:lpstr>Call Concentration</vt:lpstr>
      <vt:lpstr>Top 10 Zip Codes with Calls</vt:lpstr>
      <vt:lpstr>Top 4: Chinatown, N. Hollywood, Echo Park, &amp; Sawtelle</vt:lpstr>
      <vt:lpstr>Request Weekly Fluctuation</vt:lpstr>
      <vt:lpstr>Why are residents calling?</vt:lpstr>
      <vt:lpstr>Percentage of Request Types</vt:lpstr>
      <vt:lpstr>Percentage of Request Types</vt:lpstr>
      <vt:lpstr>Requests: Top 5</vt:lpstr>
      <vt:lpstr>Density of Top Request Types</vt:lpstr>
      <vt:lpstr>How are we doing with the request?</vt:lpstr>
      <vt:lpstr>Requests Over 5 Years</vt:lpstr>
      <vt:lpstr>Record Status</vt:lpstr>
      <vt:lpstr>Conclusions</vt:lpstr>
      <vt:lpstr>Recommendations</vt:lpstr>
      <vt:lpstr>  Thank You  </vt:lpstr>
      <vt:lpstr>APPENDICES</vt:lpstr>
      <vt:lpstr>Chinatown: 90012</vt:lpstr>
      <vt:lpstr>North Hollywood: 91606</vt:lpstr>
      <vt:lpstr>Echo Park: 90026</vt:lpstr>
      <vt:lpstr>Sawtelle: 90025</vt:lpstr>
      <vt:lpstr>Requests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Taher Rangwala</dc:creator>
  <cp:lastModifiedBy>Kim, Hyongdong (Leo)</cp:lastModifiedBy>
  <cp:revision>530</cp:revision>
  <dcterms:created xsi:type="dcterms:W3CDTF">2015-10-20T19:31:57Z</dcterms:created>
  <dcterms:modified xsi:type="dcterms:W3CDTF">2016-12-07T17:49:58Z</dcterms:modified>
</cp:coreProperties>
</file>